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117"/>
  </p:notesMasterIdLst>
  <p:sldIdLst>
    <p:sldId id="398" r:id="rId2"/>
    <p:sldId id="521" r:id="rId3"/>
    <p:sldId id="516" r:id="rId4"/>
    <p:sldId id="518" r:id="rId5"/>
    <p:sldId id="523" r:id="rId6"/>
    <p:sldId id="528" r:id="rId7"/>
    <p:sldId id="567" r:id="rId8"/>
    <p:sldId id="569" r:id="rId9"/>
    <p:sldId id="568" r:id="rId10"/>
    <p:sldId id="570" r:id="rId11"/>
    <p:sldId id="571" r:id="rId12"/>
    <p:sldId id="572" r:id="rId13"/>
    <p:sldId id="573" r:id="rId14"/>
    <p:sldId id="574" r:id="rId15"/>
    <p:sldId id="566" r:id="rId16"/>
    <p:sldId id="502" r:id="rId17"/>
    <p:sldId id="495" r:id="rId18"/>
    <p:sldId id="489" r:id="rId19"/>
    <p:sldId id="492" r:id="rId20"/>
    <p:sldId id="463" r:id="rId21"/>
    <p:sldId id="493" r:id="rId22"/>
    <p:sldId id="400" r:id="rId23"/>
    <p:sldId id="556" r:id="rId24"/>
    <p:sldId id="401" r:id="rId25"/>
    <p:sldId id="464" r:id="rId26"/>
    <p:sldId id="564" r:id="rId27"/>
    <p:sldId id="399" r:id="rId28"/>
    <p:sldId id="557" r:id="rId29"/>
    <p:sldId id="490" r:id="rId30"/>
    <p:sldId id="558" r:id="rId31"/>
    <p:sldId id="467" r:id="rId32"/>
    <p:sldId id="466" r:id="rId33"/>
    <p:sldId id="403" r:id="rId34"/>
    <p:sldId id="468" r:id="rId35"/>
    <p:sldId id="405" r:id="rId36"/>
    <p:sldId id="402" r:id="rId37"/>
    <p:sldId id="575" r:id="rId38"/>
    <p:sldId id="559" r:id="rId39"/>
    <p:sldId id="409" r:id="rId40"/>
    <p:sldId id="471" r:id="rId41"/>
    <p:sldId id="408" r:id="rId42"/>
    <p:sldId id="550" r:id="rId43"/>
    <p:sldId id="551" r:id="rId44"/>
    <p:sldId id="552" r:id="rId45"/>
    <p:sldId id="410" r:id="rId46"/>
    <p:sldId id="560" r:id="rId47"/>
    <p:sldId id="561" r:id="rId48"/>
    <p:sldId id="586" r:id="rId49"/>
    <p:sldId id="554" r:id="rId50"/>
    <p:sldId id="473" r:id="rId51"/>
    <p:sldId id="555" r:id="rId52"/>
    <p:sldId id="576" r:id="rId53"/>
    <p:sldId id="415" r:id="rId54"/>
    <p:sldId id="474" r:id="rId55"/>
    <p:sldId id="548" r:id="rId56"/>
    <p:sldId id="546" r:id="rId57"/>
    <p:sldId id="547" r:id="rId58"/>
    <p:sldId id="475" r:id="rId59"/>
    <p:sldId id="412" r:id="rId60"/>
    <p:sldId id="545" r:id="rId61"/>
    <p:sldId id="420" r:id="rId62"/>
    <p:sldId id="582" r:id="rId63"/>
    <p:sldId id="581" r:id="rId64"/>
    <p:sldId id="583" r:id="rId65"/>
    <p:sldId id="584" r:id="rId66"/>
    <p:sldId id="562" r:id="rId67"/>
    <p:sldId id="476" r:id="rId68"/>
    <p:sldId id="544" r:id="rId69"/>
    <p:sldId id="491" r:id="rId70"/>
    <p:sldId id="543" r:id="rId71"/>
    <p:sldId id="419" r:id="rId72"/>
    <p:sldId id="542" r:id="rId73"/>
    <p:sldId id="541" r:id="rId74"/>
    <p:sldId id="534" r:id="rId75"/>
    <p:sldId id="533" r:id="rId76"/>
    <p:sldId id="532" r:id="rId77"/>
    <p:sldId id="531" r:id="rId78"/>
    <p:sldId id="530" r:id="rId79"/>
    <p:sldId id="536" r:id="rId80"/>
    <p:sldId id="535" r:id="rId81"/>
    <p:sldId id="538" r:id="rId82"/>
    <p:sldId id="539" r:id="rId83"/>
    <p:sldId id="540" r:id="rId84"/>
    <p:sldId id="503" r:id="rId85"/>
    <p:sldId id="553" r:id="rId86"/>
    <p:sldId id="563" r:id="rId87"/>
    <p:sldId id="565" r:id="rId88"/>
    <p:sldId id="422" r:id="rId89"/>
    <p:sldId id="585" r:id="rId90"/>
    <p:sldId id="513" r:id="rId91"/>
    <p:sldId id="514" r:id="rId92"/>
    <p:sldId id="515" r:id="rId93"/>
    <p:sldId id="494" r:id="rId94"/>
    <p:sldId id="424" r:id="rId95"/>
    <p:sldId id="484" r:id="rId96"/>
    <p:sldId id="485" r:id="rId97"/>
    <p:sldId id="478" r:id="rId98"/>
    <p:sldId id="431" r:id="rId99"/>
    <p:sldId id="479" r:id="rId100"/>
    <p:sldId id="480" r:id="rId101"/>
    <p:sldId id="481" r:id="rId102"/>
    <p:sldId id="486" r:id="rId103"/>
    <p:sldId id="426" r:id="rId104"/>
    <p:sldId id="487" r:id="rId105"/>
    <p:sldId id="437" r:id="rId106"/>
    <p:sldId id="482" r:id="rId107"/>
    <p:sldId id="439" r:id="rId108"/>
    <p:sldId id="488" r:id="rId109"/>
    <p:sldId id="483" r:id="rId110"/>
    <p:sldId id="440" r:id="rId111"/>
    <p:sldId id="511" r:id="rId112"/>
    <p:sldId id="512" r:id="rId113"/>
    <p:sldId id="438" r:id="rId114"/>
    <p:sldId id="416" r:id="rId115"/>
    <p:sldId id="413"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90" autoAdjust="0"/>
    <p:restoredTop sz="97372" autoAdjust="0"/>
  </p:normalViewPr>
  <p:slideViewPr>
    <p:cSldViewPr>
      <p:cViewPr varScale="1">
        <p:scale>
          <a:sx n="75" d="100"/>
          <a:sy n="75" d="100"/>
        </p:scale>
        <p:origin x="860" y="5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435153-5470-417C-A489-F533090713CE}" type="datetimeFigureOut">
              <a:rPr lang="en-GB" smtClean="0"/>
              <a:t>16/09/2018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6156B8-2DB1-4B91-93F1-52B39398D694}" type="slidenum">
              <a:rPr lang="en-GB" smtClean="0"/>
              <a:t>‹#›</a:t>
            </a:fld>
            <a:endParaRPr lang="en-GB"/>
          </a:p>
        </p:txBody>
      </p:sp>
    </p:spTree>
    <p:extLst>
      <p:ext uri="{BB962C8B-B14F-4D97-AF65-F5344CB8AC3E}">
        <p14:creationId xmlns:p14="http://schemas.microsoft.com/office/powerpoint/2010/main" val="417013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9144000" cy="6856413"/>
            <a:chOff x="0" y="0"/>
            <a:chExt cx="5760" cy="4319"/>
          </a:xfrm>
        </p:grpSpPr>
        <p:sp>
          <p:nvSpPr>
            <p:cNvPr id="6451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1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1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1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1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452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2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2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2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2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2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2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2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2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2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3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3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3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3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3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3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453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3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3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3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4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4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4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4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4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4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4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4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4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4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5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64551" name="Group 39"/>
            <p:cNvGrpSpPr>
              <a:grpSpLocks/>
            </p:cNvGrpSpPr>
            <p:nvPr userDrawn="1"/>
          </p:nvGrpSpPr>
          <p:grpSpPr bwMode="auto">
            <a:xfrm>
              <a:off x="0" y="1632"/>
              <a:ext cx="5758" cy="1858"/>
              <a:chOff x="0" y="1632"/>
              <a:chExt cx="5758" cy="1858"/>
            </a:xfrm>
          </p:grpSpPr>
          <p:sp>
            <p:nvSpPr>
              <p:cNvPr id="6455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55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6455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altLang="en-US" noProof="0" smtClean="0"/>
              <a:t>Click to edit Master title style</a:t>
            </a:r>
            <a:endParaRPr lang="en-GB" altLang="en-US" noProof="0" smtClean="0"/>
          </a:p>
        </p:txBody>
      </p:sp>
      <p:sp>
        <p:nvSpPr>
          <p:cNvPr id="6455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US" altLang="en-US" noProof="0" smtClean="0"/>
              <a:t>Click to edit Master subtitle style</a:t>
            </a:r>
            <a:endParaRPr lang="en-GB" altLang="en-US" noProof="0" smtClean="0"/>
          </a:p>
        </p:txBody>
      </p:sp>
      <p:sp>
        <p:nvSpPr>
          <p:cNvPr id="64556" name="Rectangle 44"/>
          <p:cNvSpPr>
            <a:spLocks noGrp="1" noChangeArrowheads="1"/>
          </p:cNvSpPr>
          <p:nvPr>
            <p:ph type="dt" sz="quarter" idx="2"/>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64557" name="Rectangle 45"/>
          <p:cNvSpPr>
            <a:spLocks noGrp="1" noChangeArrowheads="1"/>
          </p:cNvSpPr>
          <p:nvPr>
            <p:ph type="ftr" sz="quarter" idx="3"/>
          </p:nvPr>
        </p:nvSpPr>
        <p:spPr>
          <a:xfrm>
            <a:off x="3124200" y="6248400"/>
            <a:ext cx="2895600" cy="457200"/>
          </a:xfrm>
          <a:prstGeom prst="rect">
            <a:avLst/>
          </a:prstGeom>
        </p:spPr>
        <p:txBody>
          <a:bodyPr/>
          <a:lstStyle>
            <a:lvl1pPr>
              <a:defRPr/>
            </a:lvl1pPr>
          </a:lstStyle>
          <a:p>
            <a:endParaRPr lang="en-US"/>
          </a:p>
        </p:txBody>
      </p:sp>
      <p:sp>
        <p:nvSpPr>
          <p:cNvPr id="64558" name="Rectangle 46"/>
          <p:cNvSpPr>
            <a:spLocks noGrp="1" noChangeArrowheads="1"/>
          </p:cNvSpPr>
          <p:nvPr>
            <p:ph type="sldNum" sz="quarter" idx="4"/>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extLst>
      <p:ext uri="{BB962C8B-B14F-4D97-AF65-F5344CB8AC3E}">
        <p14:creationId xmlns:p14="http://schemas.microsoft.com/office/powerpoint/2010/main" val="2164942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extLst>
      <p:ext uri="{BB962C8B-B14F-4D97-AF65-F5344CB8AC3E}">
        <p14:creationId xmlns:p14="http://schemas.microsoft.com/office/powerpoint/2010/main" val="358511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Calibri" panose="020F0502020204030204" pitchFamily="34" charset="0"/>
                <a:cs typeface="Calibri" panose="020F0502020204030204"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marL="432000" indent="-432000">
              <a:spcBef>
                <a:spcPts val="600"/>
              </a:spcBef>
              <a:defRPr sz="4400">
                <a:latin typeface="Calibri" panose="020F0502020204030204" pitchFamily="34" charset="0"/>
                <a:cs typeface="Calibri" panose="020F0502020204030204"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extLst>
      <p:ext uri="{BB962C8B-B14F-4D97-AF65-F5344CB8AC3E}">
        <p14:creationId xmlns:p14="http://schemas.microsoft.com/office/powerpoint/2010/main" val="3177319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extLst>
      <p:ext uri="{BB962C8B-B14F-4D97-AF65-F5344CB8AC3E}">
        <p14:creationId xmlns:p14="http://schemas.microsoft.com/office/powerpoint/2010/main" val="2457801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extLst>
      <p:ext uri="{BB962C8B-B14F-4D97-AF65-F5344CB8AC3E}">
        <p14:creationId xmlns:p14="http://schemas.microsoft.com/office/powerpoint/2010/main" val="369047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extLst>
      <p:ext uri="{BB962C8B-B14F-4D97-AF65-F5344CB8AC3E}">
        <p14:creationId xmlns:p14="http://schemas.microsoft.com/office/powerpoint/2010/main" val="3202260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extLst>
      <p:ext uri="{BB962C8B-B14F-4D97-AF65-F5344CB8AC3E}">
        <p14:creationId xmlns:p14="http://schemas.microsoft.com/office/powerpoint/2010/main" val="230878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extLst>
      <p:ext uri="{BB962C8B-B14F-4D97-AF65-F5344CB8AC3E}">
        <p14:creationId xmlns:p14="http://schemas.microsoft.com/office/powerpoint/2010/main" val="2676109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extLst>
      <p:ext uri="{BB962C8B-B14F-4D97-AF65-F5344CB8AC3E}">
        <p14:creationId xmlns:p14="http://schemas.microsoft.com/office/powerpoint/2010/main" val="2193386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3638"/>
            <a:ext cx="2133600" cy="457200"/>
          </a:xfrm>
          <a:prstGeom prst="rect">
            <a:avLst/>
          </a:prstGeom>
        </p:spPr>
        <p:txBody>
          <a:bodyPr/>
          <a:lstStyle>
            <a:lvl1pPr>
              <a:defRPr/>
            </a:lvl1pPr>
          </a:lstStyle>
          <a:p>
            <a:fld id="{0EAB0777-4C60-462E-A92C-CDAFD498799C}" type="datetimeFigureOut">
              <a:rPr lang="en-US" smtClean="0"/>
              <a:t>9/16/2018</a:t>
            </a:fld>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a:prstGeom prst="rect">
            <a:avLst/>
          </a:prstGeom>
        </p:spPr>
        <p:txBody>
          <a:bodyPr/>
          <a:lstStyle>
            <a:lvl1pPr>
              <a:defRPr/>
            </a:lvl1pPr>
          </a:lstStyle>
          <a:p>
            <a:fld id="{59DE6EB8-52AB-45EA-A660-3E1EBFA72987}" type="slidenum">
              <a:rPr lang="en-US" smtClean="0"/>
              <a:t>‹#›</a:t>
            </a:fld>
            <a:endParaRPr lang="en-US"/>
          </a:p>
        </p:txBody>
      </p:sp>
    </p:spTree>
    <p:extLst>
      <p:ext uri="{BB962C8B-B14F-4D97-AF65-F5344CB8AC3E}">
        <p14:creationId xmlns:p14="http://schemas.microsoft.com/office/powerpoint/2010/main" val="1999981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0"/>
            <a:ext cx="9144000" cy="6856413"/>
            <a:chOff x="0" y="0"/>
            <a:chExt cx="5760" cy="4319"/>
          </a:xfrm>
        </p:grpSpPr>
        <p:sp>
          <p:nvSpPr>
            <p:cNvPr id="6349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49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49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494"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49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3496"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497"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49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499"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0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01"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0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03"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0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0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0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07"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0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09"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1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1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351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13"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1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1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16"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1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18"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1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2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2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2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2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2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2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2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63527" name="Group 39"/>
            <p:cNvGrpSpPr>
              <a:grpSpLocks/>
            </p:cNvGrpSpPr>
            <p:nvPr userDrawn="1"/>
          </p:nvGrpSpPr>
          <p:grpSpPr bwMode="auto">
            <a:xfrm>
              <a:off x="0" y="1632"/>
              <a:ext cx="5758" cy="1858"/>
              <a:chOff x="0" y="1632"/>
              <a:chExt cx="5758" cy="1858"/>
            </a:xfrm>
          </p:grpSpPr>
          <p:sp>
            <p:nvSpPr>
              <p:cNvPr id="6352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52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63530" name="Rectangle 42"/>
          <p:cNvSpPr>
            <a:spLocks noGrp="1" noChangeArrowheads="1"/>
          </p:cNvSpPr>
          <p:nvPr>
            <p:ph type="title"/>
          </p:nvPr>
        </p:nvSpPr>
        <p:spPr bwMode="auto">
          <a:xfrm>
            <a:off x="3174" y="19050"/>
            <a:ext cx="9140825"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dirty="0" smtClean="0"/>
          </a:p>
        </p:txBody>
      </p:sp>
      <p:sp>
        <p:nvSpPr>
          <p:cNvPr id="63531" name="Rectangle 43"/>
          <p:cNvSpPr>
            <a:spLocks noGrp="1" noChangeArrowheads="1"/>
          </p:cNvSpPr>
          <p:nvPr>
            <p:ph type="body" idx="1"/>
          </p:nvPr>
        </p:nvSpPr>
        <p:spPr bwMode="auto">
          <a:xfrm>
            <a:off x="3175" y="827088"/>
            <a:ext cx="9140825" cy="602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normAutofit/>
          </a:bodyPr>
          <a:lstStyle/>
          <a:p>
            <a:pPr lvl="0"/>
            <a:r>
              <a:rPr lang="en-GB" altLang="en-US" dirty="0" smtClean="0"/>
              <a:t>Click to edit Master text styles</a:t>
            </a:r>
          </a:p>
        </p:txBody>
      </p:sp>
    </p:spTree>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iming>
    <p:tnLst>
      <p:par>
        <p:cTn id="1" dur="indefinite" restart="never" nodeType="tmRoot"/>
      </p:par>
    </p:tnLst>
  </p:timing>
  <p:txStyles>
    <p:titleStyle>
      <a:lvl1pPr algn="ctr" rtl="0" eaLnBrk="1" fontAlgn="base" hangingPunct="1">
        <a:spcBef>
          <a:spcPct val="0"/>
        </a:spcBef>
        <a:spcAft>
          <a:spcPct val="0"/>
        </a:spcAft>
        <a:defRPr sz="4800">
          <a:solidFill>
            <a:srgbClr val="FFFF00"/>
          </a:solidFill>
          <a:effectLst>
            <a:outerShdw blurRad="38100" dist="38100" dir="2700000" algn="tl">
              <a:srgbClr val="000000"/>
            </a:outerShdw>
          </a:effectLst>
          <a:latin typeface="Calibri" panose="020F0502020204030204" pitchFamily="34" charset="0"/>
          <a:ea typeface="+mj-ea"/>
          <a:cs typeface="Calibri" panose="020F0502020204030204" pitchFamily="34" charset="0"/>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432000" indent="-432000" algn="l" rtl="0" eaLnBrk="1" fontAlgn="base" hangingPunct="1">
        <a:spcBef>
          <a:spcPts val="600"/>
        </a:spcBef>
        <a:spcAft>
          <a:spcPct val="0"/>
        </a:spcAft>
        <a:buClr>
          <a:srgbClr val="FFFF00"/>
        </a:buClr>
        <a:buSzPct val="100000"/>
        <a:buFont typeface="Arial" panose="020B0604020202020204" pitchFamily="34" charset="0"/>
        <a:buChar char="•"/>
        <a:defRPr sz="44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90000"/>
        <a:buFont typeface="Wingdings" pitchFamily="2" charset="2"/>
        <a:buBlip>
          <a:blip r:embed="rId13"/>
        </a:buBlip>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90000"/>
        <a:buFont typeface="Wingdings" pitchFamily="2" charset="2"/>
        <a:buBlip>
          <a:blip r:embed="rId14"/>
        </a:buBlip>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90000"/>
        <a:buFont typeface="Wingdings" pitchFamily="2" charset="2"/>
        <a:buBlip>
          <a:blip r:embed="rId14"/>
        </a:buBlip>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90000"/>
        <a:buFont typeface="Wingdings" pitchFamily="2" charset="2"/>
        <a:buBlip>
          <a:blip r:embed="rId14"/>
        </a:buBlip>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90000"/>
        <a:buFont typeface="Wingdings" pitchFamily="2" charset="2"/>
        <a:buBlip>
          <a:blip r:embed="rId14"/>
        </a:buBlip>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90000"/>
        <a:buFont typeface="Wingdings" pitchFamily="2" charset="2"/>
        <a:buBlip>
          <a:blip r:embed="rId14"/>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Deb was talking last week about the power of words and intentions</a:t>
            </a:r>
          </a:p>
          <a:p>
            <a:r>
              <a:rPr lang="en-GB" sz="4600" dirty="0" smtClean="0"/>
              <a:t>We have been looking at sound and frequencies and essential oils and their emotional impact on us</a:t>
            </a:r>
          </a:p>
          <a:p>
            <a:r>
              <a:rPr lang="en-GB" sz="4600" dirty="0" smtClean="0"/>
              <a:t>This is part of expanding our consciousness and renewing our minds so the truth can set us free</a:t>
            </a:r>
          </a:p>
        </p:txBody>
      </p:sp>
    </p:spTree>
    <p:extLst>
      <p:ext uri="{BB962C8B-B14F-4D97-AF65-F5344CB8AC3E}">
        <p14:creationId xmlns:p14="http://schemas.microsoft.com/office/powerpoint/2010/main" val="375195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a:t>Col 1:15 He is the image of the invisible God, the firstborn of all creation. 16 For by Him all things were created, </a:t>
            </a:r>
            <a:r>
              <a:rPr lang="en-GB" sz="4600" dirty="0" smtClean="0"/>
              <a:t>…. all </a:t>
            </a:r>
            <a:r>
              <a:rPr lang="en-GB" sz="4600" dirty="0"/>
              <a:t>things have been created through Him and for Him. 17 He is before all things, and in Him </a:t>
            </a:r>
            <a:r>
              <a:rPr lang="en-GB" sz="4600" dirty="0">
                <a:solidFill>
                  <a:srgbClr val="FFFF00"/>
                </a:solidFill>
              </a:rPr>
              <a:t>all things hold together</a:t>
            </a:r>
            <a:r>
              <a:rPr lang="en-GB" sz="4600" dirty="0" smtClean="0"/>
              <a:t>.</a:t>
            </a:r>
          </a:p>
          <a:p>
            <a:r>
              <a:rPr lang="en-GB" sz="4600" dirty="0" smtClean="0"/>
              <a:t>How?</a:t>
            </a:r>
          </a:p>
        </p:txBody>
      </p:sp>
    </p:spTree>
    <p:extLst>
      <p:ext uri="{BB962C8B-B14F-4D97-AF65-F5344CB8AC3E}">
        <p14:creationId xmlns:p14="http://schemas.microsoft.com/office/powerpoint/2010/main" val="36903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lnSpcReduction="10000"/>
          </a:bodyPr>
          <a:lstStyle/>
          <a:p>
            <a:r>
              <a:rPr lang="en-GB" sz="4600" dirty="0" smtClean="0"/>
              <a:t>Chakras </a:t>
            </a:r>
            <a:r>
              <a:rPr lang="en-GB" sz="4600" dirty="0"/>
              <a:t>are considered both transmitters and receivers of energy. “Meridians” are energy pathways in the body which this energy flows through. </a:t>
            </a:r>
            <a:endParaRPr lang="en-GB" sz="4600" dirty="0" smtClean="0"/>
          </a:p>
          <a:p>
            <a:r>
              <a:rPr lang="en-GB" sz="4600" dirty="0" smtClean="0"/>
              <a:t>The </a:t>
            </a:r>
            <a:r>
              <a:rPr lang="en-GB" sz="4600" dirty="0"/>
              <a:t>idea is that one must have balanced chakras and meridians in order to be physically, emotionally, mentally and spirituality healthy. </a:t>
            </a:r>
            <a:endParaRPr lang="en-GB" sz="4600" dirty="0" smtClean="0"/>
          </a:p>
        </p:txBody>
      </p:sp>
    </p:spTree>
    <p:extLst>
      <p:ext uri="{BB962C8B-B14F-4D97-AF65-F5344CB8AC3E}">
        <p14:creationId xmlns:p14="http://schemas.microsoft.com/office/powerpoint/2010/main" val="297354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A </a:t>
            </a:r>
            <a:r>
              <a:rPr lang="en-GB" sz="4600" dirty="0"/>
              <a:t>body can get problems in different areas with blockage or instability in either the chakras or meridian pathways</a:t>
            </a:r>
            <a:r>
              <a:rPr lang="en-GB" sz="4600" dirty="0" smtClean="0"/>
              <a:t>.</a:t>
            </a:r>
          </a:p>
          <a:p>
            <a:r>
              <a:rPr lang="en-GB" sz="4600" dirty="0"/>
              <a:t>So do we run on energy? </a:t>
            </a:r>
            <a:endParaRPr lang="en-GB" sz="4600" dirty="0" smtClean="0"/>
          </a:p>
          <a:p>
            <a:r>
              <a:rPr lang="en-GB" sz="4600" dirty="0" smtClean="0"/>
              <a:t>Are </a:t>
            </a:r>
            <a:r>
              <a:rPr lang="en-GB" sz="4600" dirty="0"/>
              <a:t>there energy pathways in our bodies? </a:t>
            </a:r>
            <a:endParaRPr lang="en-GB" sz="4600" dirty="0" smtClean="0"/>
          </a:p>
        </p:txBody>
      </p:sp>
    </p:spTree>
    <p:extLst>
      <p:ext uri="{BB962C8B-B14F-4D97-AF65-F5344CB8AC3E}">
        <p14:creationId xmlns:p14="http://schemas.microsoft.com/office/powerpoint/2010/main" val="291367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lnSpcReduction="10000"/>
          </a:bodyPr>
          <a:lstStyle/>
          <a:p>
            <a:r>
              <a:rPr lang="en-GB" sz="4600" dirty="0" smtClean="0"/>
              <a:t>We </a:t>
            </a:r>
            <a:r>
              <a:rPr lang="en-GB" sz="4600" dirty="0"/>
              <a:t>know for sure there are pathways for blood in our bodies, and pathways for nerves, and pathways for lymph, so why wouldn’t God have created pathways for energy to flow through our bodies? </a:t>
            </a:r>
            <a:endParaRPr lang="en-GB" sz="4600" dirty="0" smtClean="0"/>
          </a:p>
          <a:p>
            <a:r>
              <a:rPr lang="en-GB" sz="4600" dirty="0" smtClean="0"/>
              <a:t>I </a:t>
            </a:r>
            <a:r>
              <a:rPr lang="en-GB" sz="4600" dirty="0"/>
              <a:t>have no problem believing that He did.</a:t>
            </a:r>
          </a:p>
        </p:txBody>
      </p:sp>
    </p:spTree>
    <p:extLst>
      <p:ext uri="{BB962C8B-B14F-4D97-AF65-F5344CB8AC3E}">
        <p14:creationId xmlns:p14="http://schemas.microsoft.com/office/powerpoint/2010/main" val="104326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I </a:t>
            </a:r>
            <a:r>
              <a:rPr lang="en-GB" sz="4600" dirty="0"/>
              <a:t>have no problem believing we are energy organisms, infused by God’s divine energy, for the Bible declares that God is all and in all (Col. 3:11) and in Him all things hold together (Col. 1:17). </a:t>
            </a:r>
            <a:endParaRPr lang="en-GB" sz="4600" dirty="0" smtClean="0"/>
          </a:p>
        </p:txBody>
      </p:sp>
    </p:spTree>
    <p:extLst>
      <p:ext uri="{BB962C8B-B14F-4D97-AF65-F5344CB8AC3E}">
        <p14:creationId xmlns:p14="http://schemas.microsoft.com/office/powerpoint/2010/main" val="323511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Our school </a:t>
            </a:r>
            <a:r>
              <a:rPr lang="en-GB" sz="4600" dirty="0"/>
              <a:t>science class taught us that all atoms have electrons spinning around them, and that it is the flow of electrons that produce energy and current. </a:t>
            </a:r>
            <a:endParaRPr lang="en-GB" sz="4600" dirty="0" smtClean="0"/>
          </a:p>
          <a:p>
            <a:r>
              <a:rPr lang="en-GB" sz="4600" dirty="0" smtClean="0"/>
              <a:t>Beyond </a:t>
            </a:r>
            <a:r>
              <a:rPr lang="en-GB" sz="4600" dirty="0"/>
              <a:t>any doubt science has confirmed that we are energy beings on the molecular level.</a:t>
            </a:r>
          </a:p>
        </p:txBody>
      </p:sp>
    </p:spTree>
    <p:extLst>
      <p:ext uri="{BB962C8B-B14F-4D97-AF65-F5344CB8AC3E}">
        <p14:creationId xmlns:p14="http://schemas.microsoft.com/office/powerpoint/2010/main" val="185753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lnSpcReduction="10000"/>
          </a:bodyPr>
          <a:lstStyle/>
          <a:p>
            <a:r>
              <a:rPr lang="en-GB" sz="4600" dirty="0"/>
              <a:t>I suspect it may be possible that chakras are spiritual energy </a:t>
            </a:r>
            <a:r>
              <a:rPr lang="en-GB" sz="4600" dirty="0" smtClean="0"/>
              <a:t>centres </a:t>
            </a:r>
            <a:r>
              <a:rPr lang="en-GB" sz="4600" dirty="0"/>
              <a:t>that receive and release the spiritual life force of Almighty God in and out of our physical and spiritual beings</a:t>
            </a:r>
            <a:r>
              <a:rPr lang="en-GB" sz="4600" dirty="0" smtClean="0"/>
              <a:t>.</a:t>
            </a:r>
          </a:p>
          <a:p>
            <a:r>
              <a:rPr lang="en-GB" sz="4600" dirty="0"/>
              <a:t>I know when Jesus laid hands on to heal, there was a flow of God’s energy from Him into those He prayed for (Mk. 5:30), </a:t>
            </a:r>
            <a:r>
              <a:rPr lang="en-GB" sz="4600" dirty="0" smtClean="0"/>
              <a:t> </a:t>
            </a:r>
            <a:endParaRPr lang="en-GB" sz="4600" dirty="0"/>
          </a:p>
        </p:txBody>
      </p:sp>
    </p:spTree>
    <p:extLst>
      <p:ext uri="{BB962C8B-B14F-4D97-AF65-F5344CB8AC3E}">
        <p14:creationId xmlns:p14="http://schemas.microsoft.com/office/powerpoint/2010/main" val="184100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a:t>S</a:t>
            </a:r>
            <a:r>
              <a:rPr lang="en-GB" sz="4800" dirty="0" smtClean="0"/>
              <a:t>o </a:t>
            </a:r>
            <a:r>
              <a:rPr lang="en-GB" sz="4800" dirty="0"/>
              <a:t>I see the release of the healing anointing to include the release of God’s energy into our bodies to right things that are messed up. </a:t>
            </a:r>
            <a:endParaRPr lang="en-GB" sz="4800" dirty="0" smtClean="0"/>
          </a:p>
          <a:p>
            <a:r>
              <a:rPr lang="en-GB" sz="4800" dirty="0" smtClean="0"/>
              <a:t>So </a:t>
            </a:r>
            <a:r>
              <a:rPr lang="en-GB" sz="4800" dirty="0"/>
              <a:t>for me, I believe in energy and energy pathways. </a:t>
            </a:r>
          </a:p>
        </p:txBody>
      </p:sp>
    </p:spTree>
    <p:extLst>
      <p:ext uri="{BB962C8B-B14F-4D97-AF65-F5344CB8AC3E}">
        <p14:creationId xmlns:p14="http://schemas.microsoft.com/office/powerpoint/2010/main" val="363272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a:t>Now if I were going to limit God to being simply a mass of energy, rather than a personal loving God (as some religions do), then I would object to that. </a:t>
            </a:r>
            <a:endParaRPr lang="en-GB" sz="4800" dirty="0" smtClean="0"/>
          </a:p>
        </p:txBody>
      </p:sp>
    </p:spTree>
    <p:extLst>
      <p:ext uri="{BB962C8B-B14F-4D97-AF65-F5344CB8AC3E}">
        <p14:creationId xmlns:p14="http://schemas.microsoft.com/office/powerpoint/2010/main" val="310165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God </a:t>
            </a:r>
            <a:r>
              <a:rPr lang="en-GB" sz="4600" dirty="0"/>
              <a:t>is much more than a flow of energy. </a:t>
            </a:r>
            <a:endParaRPr lang="en-GB" sz="4600" dirty="0" smtClean="0"/>
          </a:p>
          <a:p>
            <a:r>
              <a:rPr lang="en-GB" sz="4600" dirty="0" smtClean="0"/>
              <a:t>Healing </a:t>
            </a:r>
            <a:r>
              <a:rPr lang="en-GB" sz="4600" dirty="0"/>
              <a:t>is much more than a flow of energy. </a:t>
            </a:r>
            <a:endParaRPr lang="en-GB" sz="4600" dirty="0" smtClean="0"/>
          </a:p>
          <a:p>
            <a:r>
              <a:rPr lang="en-GB" sz="4600" dirty="0" smtClean="0"/>
              <a:t>It </a:t>
            </a:r>
            <a:r>
              <a:rPr lang="en-GB" sz="4600" dirty="0"/>
              <a:t>begins and ends in the compassion of a wonderful and loving God (Mk. 6:34</a:t>
            </a:r>
            <a:r>
              <a:rPr lang="en-GB" sz="4600" dirty="0" smtClean="0"/>
              <a:t>).</a:t>
            </a:r>
            <a:endParaRPr lang="en-GB" sz="4600" dirty="0"/>
          </a:p>
        </p:txBody>
      </p:sp>
    </p:spTree>
    <p:extLst>
      <p:ext uri="{BB962C8B-B14F-4D97-AF65-F5344CB8AC3E}">
        <p14:creationId xmlns:p14="http://schemas.microsoft.com/office/powerpoint/2010/main" val="381863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So </a:t>
            </a:r>
            <a:r>
              <a:rPr lang="en-GB" sz="4600" dirty="0"/>
              <a:t>even though these energy pathways or chakras may be true, and even though Hindus (not New Agers) may have discovered these energy pathways, I would not embrace any belief that reduced </a:t>
            </a:r>
            <a:r>
              <a:rPr lang="en-GB" sz="4600" dirty="0" smtClean="0"/>
              <a:t>God to </a:t>
            </a:r>
            <a:r>
              <a:rPr lang="en-GB" sz="4600" dirty="0"/>
              <a:t>a mere energy field.</a:t>
            </a:r>
          </a:p>
          <a:p>
            <a:endParaRPr lang="en-GB" sz="4600" dirty="0"/>
          </a:p>
        </p:txBody>
      </p:sp>
    </p:spTree>
    <p:extLst>
      <p:ext uri="{BB962C8B-B14F-4D97-AF65-F5344CB8AC3E}">
        <p14:creationId xmlns:p14="http://schemas.microsoft.com/office/powerpoint/2010/main" val="213030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a:bodyPr>
          <a:lstStyle/>
          <a:p>
            <a:pPr>
              <a:lnSpc>
                <a:spcPct val="110000"/>
              </a:lnSpc>
            </a:pPr>
            <a:r>
              <a:rPr lang="en-GB" sz="4600" dirty="0" err="1" smtClean="0"/>
              <a:t>Heb</a:t>
            </a:r>
            <a:r>
              <a:rPr lang="en-GB" sz="4600" dirty="0"/>
              <a:t> </a:t>
            </a:r>
            <a:r>
              <a:rPr lang="en-GB" sz="4600" dirty="0" smtClean="0"/>
              <a:t>1:3 And </a:t>
            </a:r>
            <a:r>
              <a:rPr lang="en-GB" sz="4600" dirty="0"/>
              <a:t>He is the radiance of His glory and the exact representation of His nature, and upholds all things by the </a:t>
            </a:r>
            <a:r>
              <a:rPr lang="en-GB" sz="4600" dirty="0">
                <a:solidFill>
                  <a:srgbClr val="FFFF00"/>
                </a:solidFill>
              </a:rPr>
              <a:t>word of His power</a:t>
            </a:r>
            <a:r>
              <a:rPr lang="en-GB" sz="4600" dirty="0" smtClean="0"/>
              <a:t>.</a:t>
            </a:r>
          </a:p>
          <a:p>
            <a:pPr>
              <a:lnSpc>
                <a:spcPct val="110000"/>
              </a:lnSpc>
            </a:pPr>
            <a:r>
              <a:rPr lang="en-GB" sz="4600" dirty="0" smtClean="0"/>
              <a:t>Energy vibrating at a frequency holds creation together from a spiritual or quantum realm which is connected to us – some of you is there now</a:t>
            </a:r>
          </a:p>
        </p:txBody>
      </p:sp>
    </p:spTree>
    <p:extLst>
      <p:ext uri="{BB962C8B-B14F-4D97-AF65-F5344CB8AC3E}">
        <p14:creationId xmlns:p14="http://schemas.microsoft.com/office/powerpoint/2010/main" val="50193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Use the frequencies and the vibrations the bowls make to release intentions</a:t>
            </a:r>
          </a:p>
          <a:p>
            <a:r>
              <a:rPr lang="en-GB" sz="4600" dirty="0" smtClean="0"/>
              <a:t>God’s words spoken over us</a:t>
            </a:r>
          </a:p>
          <a:p>
            <a:r>
              <a:rPr lang="en-GB" sz="4600" dirty="0" smtClean="0"/>
              <a:t>This is my beloved son/daughter in whom I an well please</a:t>
            </a:r>
          </a:p>
          <a:p>
            <a:r>
              <a:rPr lang="en-GB" sz="4600" dirty="0" smtClean="0"/>
              <a:t>In whom my soul delights</a:t>
            </a:r>
            <a:endParaRPr lang="en-GB" sz="4600" dirty="0"/>
          </a:p>
        </p:txBody>
      </p:sp>
    </p:spTree>
    <p:extLst>
      <p:ext uri="{BB962C8B-B14F-4D97-AF65-F5344CB8AC3E}">
        <p14:creationId xmlns:p14="http://schemas.microsoft.com/office/powerpoint/2010/main" val="393410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Lot’s of words that were used last week about what the Father or Jesus would speak over you</a:t>
            </a:r>
          </a:p>
          <a:p>
            <a:r>
              <a:rPr lang="en-GB" sz="4600" dirty="0" smtClean="0"/>
              <a:t>As I speak and release those words through the sound frequency of the bowls the words go beyond your mind and penetrate your soul and spirit</a:t>
            </a:r>
            <a:endParaRPr lang="en-GB" sz="4600" dirty="0"/>
          </a:p>
        </p:txBody>
      </p:sp>
    </p:spTree>
    <p:extLst>
      <p:ext uri="{BB962C8B-B14F-4D97-AF65-F5344CB8AC3E}">
        <p14:creationId xmlns:p14="http://schemas.microsoft.com/office/powerpoint/2010/main" val="294848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endParaRPr lang="en-GB" sz="4600" dirty="0"/>
          </a:p>
        </p:txBody>
      </p:sp>
    </p:spTree>
    <p:extLst>
      <p:ext uri="{BB962C8B-B14F-4D97-AF65-F5344CB8AC3E}">
        <p14:creationId xmlns:p14="http://schemas.microsoft.com/office/powerpoint/2010/main" val="272839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5" name="Content Placeholder 4"/>
          <p:cNvSpPr>
            <a:spLocks noGrp="1"/>
          </p:cNvSpPr>
          <p:nvPr>
            <p:ph idx="1"/>
          </p:nvPr>
        </p:nvSpPr>
        <p:spPr/>
        <p:txBody>
          <a:bodyPr>
            <a:normAutofit fontScale="40000" lnSpcReduction="20000"/>
          </a:bodyPr>
          <a:lstStyle/>
          <a:p>
            <a:pPr fontAlgn="ctr"/>
            <a:r>
              <a:rPr lang="en-GB" b="1" dirty="0">
                <a:effectLst/>
              </a:rPr>
              <a:t>Greek Words for Power</a:t>
            </a:r>
            <a:endParaRPr lang="en-GB" dirty="0">
              <a:effectLst/>
            </a:endParaRPr>
          </a:p>
          <a:p>
            <a:pPr fontAlgn="ctr"/>
            <a:r>
              <a:rPr lang="en-GB" b="1" dirty="0">
                <a:effectLst/>
              </a:rPr>
              <a:t>Biblical Reality</a:t>
            </a:r>
            <a:endParaRPr lang="en-GB" dirty="0">
              <a:effectLst/>
            </a:endParaRPr>
          </a:p>
          <a:p>
            <a:pPr fontAlgn="ctr"/>
            <a:r>
              <a:rPr lang="en-GB" b="1" dirty="0">
                <a:effectLst/>
              </a:rPr>
              <a:t>Contemporary Example</a:t>
            </a:r>
            <a:endParaRPr lang="en-GB" dirty="0">
              <a:effectLst/>
            </a:endParaRPr>
          </a:p>
          <a:p>
            <a:pPr fontAlgn="ctr"/>
            <a:r>
              <a:rPr lang="en-GB" b="1" u="sng" dirty="0">
                <a:effectLst/>
              </a:rPr>
              <a:t>Authority</a:t>
            </a:r>
            <a:endParaRPr lang="en-GB" dirty="0">
              <a:effectLst/>
            </a:endParaRPr>
          </a:p>
          <a:p>
            <a:pPr fontAlgn="ctr"/>
            <a:r>
              <a:rPr lang="en-GB" b="1" dirty="0">
                <a:effectLst/>
              </a:rPr>
              <a:t> </a:t>
            </a:r>
            <a:r>
              <a:rPr lang="en-GB" b="1" i="1" dirty="0" err="1">
                <a:effectLst/>
              </a:rPr>
              <a:t>Exusia</a:t>
            </a:r>
            <a:endParaRPr lang="en-GB" dirty="0">
              <a:effectLst/>
            </a:endParaRPr>
          </a:p>
          <a:p>
            <a:pPr fontAlgn="ctr"/>
            <a:r>
              <a:rPr lang="en-GB" dirty="0">
                <a:effectLst/>
              </a:rPr>
              <a:t>God has given us </a:t>
            </a:r>
            <a:r>
              <a:rPr lang="en-GB" u="sng" dirty="0">
                <a:effectLst/>
              </a:rPr>
              <a:t>authority</a:t>
            </a:r>
            <a:r>
              <a:rPr lang="en-GB" dirty="0">
                <a:effectLst/>
              </a:rPr>
              <a:t> (</a:t>
            </a:r>
            <a:r>
              <a:rPr lang="en-GB" i="1" dirty="0" err="1">
                <a:effectLst/>
              </a:rPr>
              <a:t>Exusia</a:t>
            </a:r>
            <a:r>
              <a:rPr lang="en-GB" dirty="0">
                <a:effectLst/>
              </a:rPr>
              <a:t>) to cast out demons and heal the sick</a:t>
            </a:r>
          </a:p>
          <a:p>
            <a:pPr fontAlgn="ctr"/>
            <a:r>
              <a:rPr lang="en-GB" dirty="0">
                <a:effectLst/>
              </a:rPr>
              <a:t>New York Power Authority – </a:t>
            </a:r>
            <a:r>
              <a:rPr lang="en-GB" u="sng" dirty="0">
                <a:effectLst/>
              </a:rPr>
              <a:t>Authorized to</a:t>
            </a:r>
            <a:r>
              <a:rPr lang="en-GB" dirty="0">
                <a:effectLst/>
              </a:rPr>
              <a:t> see that power is provided to NYS residents</a:t>
            </a:r>
          </a:p>
          <a:p>
            <a:pPr fontAlgn="ctr"/>
            <a:r>
              <a:rPr lang="en-GB" b="1" u="sng" dirty="0">
                <a:effectLst/>
              </a:rPr>
              <a:t>Power</a:t>
            </a:r>
            <a:endParaRPr lang="en-GB" dirty="0">
              <a:effectLst/>
            </a:endParaRPr>
          </a:p>
          <a:p>
            <a:pPr fontAlgn="ctr"/>
            <a:r>
              <a:rPr lang="en-GB" b="1" i="1" dirty="0" err="1">
                <a:effectLst/>
              </a:rPr>
              <a:t>Dunamis</a:t>
            </a:r>
            <a:endParaRPr lang="en-GB" dirty="0">
              <a:effectLst/>
            </a:endParaRPr>
          </a:p>
          <a:p>
            <a:pPr fontAlgn="ctr"/>
            <a:r>
              <a:rPr lang="en-GB" dirty="0">
                <a:effectLst/>
              </a:rPr>
              <a:t>The Holy Spirit provides us </a:t>
            </a:r>
            <a:r>
              <a:rPr lang="en-GB" u="sng" dirty="0">
                <a:effectLst/>
              </a:rPr>
              <a:t>power</a:t>
            </a:r>
            <a:r>
              <a:rPr lang="en-GB" dirty="0">
                <a:effectLst/>
              </a:rPr>
              <a:t>(</a:t>
            </a:r>
            <a:r>
              <a:rPr lang="en-GB" i="1" dirty="0" err="1">
                <a:effectLst/>
              </a:rPr>
              <a:t>dunamis</a:t>
            </a:r>
            <a:r>
              <a:rPr lang="en-GB" dirty="0">
                <a:effectLst/>
              </a:rPr>
              <a:t>/dynamite) from God to perform these miracles</a:t>
            </a:r>
          </a:p>
          <a:p>
            <a:pPr fontAlgn="ctr"/>
            <a:r>
              <a:rPr lang="en-GB" dirty="0">
                <a:effectLst/>
              </a:rPr>
              <a:t>Niagara Mohawk power plant provides the </a:t>
            </a:r>
            <a:r>
              <a:rPr lang="en-GB" u="sng" dirty="0">
                <a:effectLst/>
              </a:rPr>
              <a:t>power</a:t>
            </a:r>
            <a:r>
              <a:rPr lang="en-GB" dirty="0">
                <a:effectLst/>
              </a:rPr>
              <a:t> to each home</a:t>
            </a:r>
          </a:p>
          <a:p>
            <a:pPr fontAlgn="ctr"/>
            <a:r>
              <a:rPr lang="en-GB" b="1" u="sng" dirty="0">
                <a:effectLst/>
              </a:rPr>
              <a:t>Energy</a:t>
            </a:r>
            <a:endParaRPr lang="en-GB" dirty="0">
              <a:effectLst/>
            </a:endParaRPr>
          </a:p>
          <a:p>
            <a:pPr fontAlgn="ctr"/>
            <a:r>
              <a:rPr lang="en-GB" b="1" i="1" dirty="0" err="1">
                <a:effectLst/>
              </a:rPr>
              <a:t>Energeo</a:t>
            </a:r>
            <a:endParaRPr lang="en-GB" dirty="0">
              <a:effectLst/>
            </a:endParaRPr>
          </a:p>
          <a:p>
            <a:pPr fontAlgn="ctr"/>
            <a:r>
              <a:rPr lang="en-GB" dirty="0">
                <a:effectLst/>
              </a:rPr>
              <a:t>When I speak and lay hands on the sick, I am </a:t>
            </a:r>
            <a:r>
              <a:rPr lang="en-GB" u="sng" dirty="0">
                <a:effectLst/>
              </a:rPr>
              <a:t>actively releasing</a:t>
            </a:r>
            <a:r>
              <a:rPr lang="en-GB" dirty="0">
                <a:effectLst/>
              </a:rPr>
              <a:t> (</a:t>
            </a:r>
            <a:r>
              <a:rPr lang="en-GB" i="1" dirty="0" err="1">
                <a:effectLst/>
              </a:rPr>
              <a:t>energeo</a:t>
            </a:r>
            <a:r>
              <a:rPr lang="en-GB" dirty="0">
                <a:effectLst/>
              </a:rPr>
              <a:t>) God’s energy</a:t>
            </a:r>
          </a:p>
          <a:p>
            <a:pPr fontAlgn="ctr"/>
            <a:r>
              <a:rPr lang="en-GB" dirty="0">
                <a:effectLst/>
              </a:rPr>
              <a:t> </a:t>
            </a:r>
          </a:p>
          <a:p>
            <a:pPr fontAlgn="ctr"/>
            <a:r>
              <a:rPr lang="en-GB" dirty="0">
                <a:effectLst/>
              </a:rPr>
              <a:t>A toaster provides an </a:t>
            </a:r>
            <a:r>
              <a:rPr lang="en-GB" u="sng" dirty="0">
                <a:effectLst/>
              </a:rPr>
              <a:t>active </a:t>
            </a:r>
            <a:r>
              <a:rPr lang="en-GB" u="sng" dirty="0" err="1">
                <a:effectLst/>
              </a:rPr>
              <a:t>release</a:t>
            </a:r>
            <a:r>
              <a:rPr lang="en-GB" dirty="0" err="1">
                <a:effectLst/>
              </a:rPr>
              <a:t>of</a:t>
            </a:r>
            <a:r>
              <a:rPr lang="en-GB">
                <a:effectLst/>
              </a:rPr>
              <a:t> this energy</a:t>
            </a:r>
          </a:p>
          <a:p>
            <a:endParaRPr lang="en-GB"/>
          </a:p>
        </p:txBody>
      </p:sp>
    </p:spTree>
    <p:extLst>
      <p:ext uri="{BB962C8B-B14F-4D97-AF65-F5344CB8AC3E}">
        <p14:creationId xmlns:p14="http://schemas.microsoft.com/office/powerpoint/2010/main" val="259829714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32500" lnSpcReduction="20000"/>
          </a:bodyPr>
          <a:lstStyle/>
          <a:p>
            <a:r>
              <a:rPr lang="en-GB" sz="4600" dirty="0" err="1"/>
              <a:t>Audiovisual</a:t>
            </a:r>
            <a:r>
              <a:rPr lang="en-GB" sz="4600" dirty="0"/>
              <a:t> Stimulation (AVS) is known as an alternative therapy for many issues such as: </a:t>
            </a:r>
          </a:p>
          <a:p>
            <a:r>
              <a:rPr lang="en-GB" sz="4600" dirty="0"/>
              <a:t>• ADD/ADHD </a:t>
            </a:r>
          </a:p>
          <a:p>
            <a:r>
              <a:rPr lang="en-GB" sz="4600" dirty="0"/>
              <a:t>• Autism </a:t>
            </a:r>
          </a:p>
          <a:p>
            <a:r>
              <a:rPr lang="en-GB" sz="4600" dirty="0"/>
              <a:t>• Seasonal Affective Disorder (SAD) </a:t>
            </a:r>
          </a:p>
          <a:p>
            <a:r>
              <a:rPr lang="en-GB" sz="4600" dirty="0"/>
              <a:t>• Addictions </a:t>
            </a:r>
          </a:p>
          <a:p>
            <a:r>
              <a:rPr lang="en-GB" sz="4600" dirty="0"/>
              <a:t>• Sleep Disorders </a:t>
            </a:r>
          </a:p>
          <a:p>
            <a:r>
              <a:rPr lang="en-GB" sz="4600" dirty="0"/>
              <a:t>• Depression </a:t>
            </a:r>
          </a:p>
          <a:p>
            <a:r>
              <a:rPr lang="en-GB" sz="4600" dirty="0"/>
              <a:t>• Migraines </a:t>
            </a:r>
          </a:p>
          <a:p>
            <a:r>
              <a:rPr lang="en-GB" sz="4600" dirty="0"/>
              <a:t>• Fibromyalgia </a:t>
            </a:r>
          </a:p>
          <a:p>
            <a:r>
              <a:rPr lang="en-GB" sz="4600" dirty="0"/>
              <a:t>• Reduce Stress </a:t>
            </a:r>
          </a:p>
          <a:p>
            <a:r>
              <a:rPr lang="en-GB" sz="4600" dirty="0"/>
              <a:t>• Anxiety </a:t>
            </a:r>
          </a:p>
          <a:p>
            <a:r>
              <a:rPr lang="en-GB" sz="4600" dirty="0"/>
              <a:t>• Chronic Pain </a:t>
            </a:r>
          </a:p>
          <a:p>
            <a:r>
              <a:rPr lang="en-GB" sz="4600" dirty="0"/>
              <a:t>• PTSD </a:t>
            </a:r>
          </a:p>
          <a:p>
            <a:r>
              <a:rPr lang="en-GB" sz="4600" dirty="0"/>
              <a:t>• Skin Conditions </a:t>
            </a:r>
          </a:p>
          <a:p>
            <a:r>
              <a:rPr lang="en-GB" sz="4600" dirty="0"/>
              <a:t>• Weight Loss </a:t>
            </a:r>
          </a:p>
          <a:p>
            <a:r>
              <a:rPr lang="en-GB" sz="4600" dirty="0"/>
              <a:t>• Chronic Fatigue </a:t>
            </a:r>
          </a:p>
          <a:p>
            <a:r>
              <a:rPr lang="en-GB" sz="4600" dirty="0"/>
              <a:t>• Aid in job related stressors and issues caused by work overload</a:t>
            </a:r>
          </a:p>
          <a:p>
            <a:r>
              <a:rPr lang="en-GB" sz="4600" dirty="0"/>
              <a:t>• Boost Physical performance in athletes, reduce recovery time and relieve game day stress</a:t>
            </a:r>
          </a:p>
          <a:p>
            <a:r>
              <a:rPr lang="en-GB" sz="4600" dirty="0"/>
              <a:t>• Increase academic performance in students by improving memory, focus, concentration and energy, for late night study sessions without caffeine</a:t>
            </a:r>
          </a:p>
          <a:p>
            <a:r>
              <a:rPr lang="en-GB" sz="4600" dirty="0"/>
              <a:t>• Increasing cognitive function in seniors, aid in stress relief and boost energy</a:t>
            </a:r>
          </a:p>
          <a:p>
            <a:r>
              <a:rPr lang="en-GB" sz="4600" dirty="0"/>
              <a:t>• Effectively and naturally improve health by helping to reduce the effects of stress</a:t>
            </a:r>
          </a:p>
        </p:txBody>
      </p:sp>
    </p:spTree>
    <p:extLst>
      <p:ext uri="{BB962C8B-B14F-4D97-AF65-F5344CB8AC3E}">
        <p14:creationId xmlns:p14="http://schemas.microsoft.com/office/powerpoint/2010/main" val="420864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62500" lnSpcReduction="20000"/>
          </a:bodyPr>
          <a:lstStyle/>
          <a:p>
            <a:r>
              <a:rPr lang="en-GB" sz="4600" dirty="0"/>
              <a:t>With The Light Labyrinth™ you can access:</a:t>
            </a:r>
          </a:p>
          <a:p>
            <a:r>
              <a:rPr lang="en-GB" sz="4600" dirty="0"/>
              <a:t>Effortless meditation</a:t>
            </a:r>
          </a:p>
          <a:p>
            <a:r>
              <a:rPr lang="en-GB" sz="4600" dirty="0"/>
              <a:t>Profound peace</a:t>
            </a:r>
          </a:p>
          <a:p>
            <a:r>
              <a:rPr lang="en-GB" sz="4600" dirty="0"/>
              <a:t>Inner guidance</a:t>
            </a:r>
          </a:p>
          <a:p>
            <a:r>
              <a:rPr lang="en-GB" sz="4600" dirty="0"/>
              <a:t>Creative inspiration </a:t>
            </a:r>
          </a:p>
          <a:p>
            <a:r>
              <a:rPr lang="en-GB" sz="4600" dirty="0"/>
              <a:t>Mystical experiences</a:t>
            </a:r>
          </a:p>
          <a:p>
            <a:r>
              <a:rPr lang="en-GB" sz="4600" dirty="0"/>
              <a:t>Enhanced group synergy</a:t>
            </a:r>
          </a:p>
          <a:p>
            <a:r>
              <a:rPr lang="en-GB" sz="4600" dirty="0"/>
              <a:t>Exquisite resonant beauty </a:t>
            </a:r>
          </a:p>
          <a:p>
            <a:r>
              <a:rPr lang="en-GB" sz="4600" dirty="0"/>
              <a:t>The Light Labyrinth™ incorporates complex computer generated programs of stunning light and </a:t>
            </a:r>
            <a:r>
              <a:rPr lang="en-GB" sz="4600" dirty="0" err="1"/>
              <a:t>color</a:t>
            </a:r>
            <a:r>
              <a:rPr lang="en-GB" sz="4600" dirty="0"/>
              <a:t> effects, which are projected into the fractal planes and fissures of medium to large quartz crystals. The carefully selected alpha and theta light form programs, which are operated by a remote control, are designed to help the meditating viewer reach gentle hypnogogic trance states.</a:t>
            </a:r>
          </a:p>
        </p:txBody>
      </p:sp>
    </p:spTree>
    <p:extLst>
      <p:ext uri="{BB962C8B-B14F-4D97-AF65-F5344CB8AC3E}">
        <p14:creationId xmlns:p14="http://schemas.microsoft.com/office/powerpoint/2010/main" val="323554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pPr>
              <a:lnSpc>
                <a:spcPct val="110000"/>
              </a:lnSpc>
            </a:pPr>
            <a:r>
              <a:rPr lang="en-GB" sz="4600" dirty="0" smtClean="0"/>
              <a:t>There are many dimensions that exist that we can’t see which is the mathematical foundation of string theory “the theory of everything”</a:t>
            </a:r>
          </a:p>
          <a:p>
            <a:pPr>
              <a:lnSpc>
                <a:spcPct val="110000"/>
              </a:lnSpc>
            </a:pPr>
            <a:r>
              <a:rPr lang="en-GB" sz="4600" dirty="0" smtClean="0"/>
              <a:t>We are spirit beings with the capacity to engage those spiritual dimensions</a:t>
            </a:r>
          </a:p>
        </p:txBody>
      </p:sp>
    </p:spTree>
    <p:extLst>
      <p:ext uri="{BB962C8B-B14F-4D97-AF65-F5344CB8AC3E}">
        <p14:creationId xmlns:p14="http://schemas.microsoft.com/office/powerpoint/2010/main" val="177989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smtClean="0"/>
              <a:t>This room is filled with electromagnetic energy vibrating at frequency that you can’t see naturally e.g. radio waves, TV waves</a:t>
            </a:r>
          </a:p>
          <a:p>
            <a:r>
              <a:rPr lang="en-GB" sz="4800" dirty="0" smtClean="0"/>
              <a:t>We can tune into those waves with the right technology to hear and see</a:t>
            </a:r>
          </a:p>
        </p:txBody>
      </p:sp>
    </p:spTree>
    <p:extLst>
      <p:ext uri="{BB962C8B-B14F-4D97-AF65-F5344CB8AC3E}">
        <p14:creationId xmlns:p14="http://schemas.microsoft.com/office/powerpoint/2010/main" val="2892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lnSpcReduction="10000"/>
          </a:bodyPr>
          <a:lstStyle/>
          <a:p>
            <a:pPr>
              <a:lnSpc>
                <a:spcPct val="110000"/>
              </a:lnSpc>
            </a:pPr>
            <a:r>
              <a:rPr lang="en-GB" sz="4600" dirty="0" smtClean="0"/>
              <a:t>There are higher frequency </a:t>
            </a:r>
            <a:r>
              <a:rPr lang="en-GB" sz="4600" dirty="0"/>
              <a:t>spirit </a:t>
            </a:r>
            <a:r>
              <a:rPr lang="en-GB" sz="4600" dirty="0" smtClean="0"/>
              <a:t>beings (angels) that are in this room we can’t see them with our physical eyes but we can tune the eyes of our heart and spirit to sense them and see them</a:t>
            </a:r>
          </a:p>
          <a:p>
            <a:pPr>
              <a:lnSpc>
                <a:spcPct val="110000"/>
              </a:lnSpc>
            </a:pPr>
            <a:r>
              <a:rPr lang="en-GB" sz="4600" dirty="0" smtClean="0"/>
              <a:t>We are designed to be able to engage and connect spiritually</a:t>
            </a:r>
            <a:endParaRPr lang="en-GB" sz="4600" dirty="0"/>
          </a:p>
        </p:txBody>
      </p:sp>
    </p:spTree>
    <p:extLst>
      <p:ext uri="{BB962C8B-B14F-4D97-AF65-F5344CB8AC3E}">
        <p14:creationId xmlns:p14="http://schemas.microsoft.com/office/powerpoint/2010/main" val="421612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God has given us a strategy to help fulfil our mandate to engage people and help them exchange their old DIY lives for their true identity and destinies as sons of God</a:t>
            </a:r>
          </a:p>
          <a:p>
            <a:r>
              <a:rPr lang="en-GB" sz="4600" dirty="0" smtClean="0">
                <a:solidFill>
                  <a:srgbClr val="FFFF00"/>
                </a:solidFill>
              </a:rPr>
              <a:t>A</a:t>
            </a:r>
            <a:r>
              <a:rPr lang="en-GB" sz="4600" dirty="0" smtClean="0"/>
              <a:t>lternative </a:t>
            </a:r>
            <a:r>
              <a:rPr lang="en-GB" sz="4600" dirty="0" smtClean="0">
                <a:solidFill>
                  <a:srgbClr val="FFFF00"/>
                </a:solidFill>
              </a:rPr>
              <a:t>C</a:t>
            </a:r>
            <a:r>
              <a:rPr lang="en-GB" sz="4600" dirty="0" smtClean="0"/>
              <a:t>hristian </a:t>
            </a:r>
            <a:r>
              <a:rPr lang="en-GB" sz="4600" dirty="0" smtClean="0">
                <a:solidFill>
                  <a:srgbClr val="FFFF00"/>
                </a:solidFill>
              </a:rPr>
              <a:t>T</a:t>
            </a:r>
            <a:r>
              <a:rPr lang="en-GB" sz="4600" dirty="0" smtClean="0"/>
              <a:t>herapies using light, sound, crystals, fragrances and oils are part of that strategy</a:t>
            </a:r>
          </a:p>
        </p:txBody>
      </p:sp>
    </p:spTree>
    <p:extLst>
      <p:ext uri="{BB962C8B-B14F-4D97-AF65-F5344CB8AC3E}">
        <p14:creationId xmlns:p14="http://schemas.microsoft.com/office/powerpoint/2010/main" val="125534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Aroma Touch</a:t>
            </a:r>
          </a:p>
          <a:p>
            <a:r>
              <a:rPr lang="en-GB" sz="4600" dirty="0" smtClean="0"/>
              <a:t>RTE releasing toxic emotions using </a:t>
            </a:r>
            <a:r>
              <a:rPr lang="en-GB" sz="4600" dirty="0"/>
              <a:t>e</a:t>
            </a:r>
            <a:r>
              <a:rPr lang="en-GB" sz="4600" dirty="0" smtClean="0"/>
              <a:t>ssential oils</a:t>
            </a:r>
          </a:p>
          <a:p>
            <a:r>
              <a:rPr lang="en-GB" sz="4600" dirty="0" smtClean="0"/>
              <a:t>Forgiveness therapy</a:t>
            </a:r>
          </a:p>
          <a:p>
            <a:r>
              <a:rPr lang="en-GB" sz="4600" dirty="0" smtClean="0"/>
              <a:t>Truth and identity therapy</a:t>
            </a:r>
          </a:p>
          <a:p>
            <a:r>
              <a:rPr lang="en-GB" sz="4600" dirty="0"/>
              <a:t>Light </a:t>
            </a:r>
            <a:r>
              <a:rPr lang="en-GB" sz="4600" dirty="0" smtClean="0"/>
              <a:t>and crystal therapy</a:t>
            </a:r>
            <a:endParaRPr lang="en-GB" sz="4600" dirty="0"/>
          </a:p>
          <a:p>
            <a:r>
              <a:rPr lang="en-GB" sz="4600" dirty="0" smtClean="0"/>
              <a:t>Sound </a:t>
            </a:r>
            <a:r>
              <a:rPr lang="en-GB" sz="4600" dirty="0"/>
              <a:t>therapy using crystal </a:t>
            </a:r>
            <a:r>
              <a:rPr lang="en-GB" sz="4600" dirty="0" smtClean="0"/>
              <a:t>bowls</a:t>
            </a:r>
            <a:endParaRPr lang="en-GB" sz="4600" dirty="0"/>
          </a:p>
        </p:txBody>
      </p:sp>
    </p:spTree>
    <p:extLst>
      <p:ext uri="{BB962C8B-B14F-4D97-AF65-F5344CB8AC3E}">
        <p14:creationId xmlns:p14="http://schemas.microsoft.com/office/powerpoint/2010/main" val="17866731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a:t>Sound Healing, through various techniques and technologies, is the educated and conscious use of the energy of sound to reach identified goals and promote wellness in the human system – including </a:t>
            </a:r>
            <a:r>
              <a:rPr lang="en-GB" sz="4800" dirty="0" smtClean="0"/>
              <a:t>mental emotional and physical health</a:t>
            </a:r>
          </a:p>
        </p:txBody>
      </p:sp>
    </p:spTree>
    <p:extLst>
      <p:ext uri="{BB962C8B-B14F-4D97-AF65-F5344CB8AC3E}">
        <p14:creationId xmlns:p14="http://schemas.microsoft.com/office/powerpoint/2010/main" val="3483606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85000" lnSpcReduction="20000"/>
          </a:bodyPr>
          <a:lstStyle/>
          <a:p>
            <a:pPr>
              <a:lnSpc>
                <a:spcPct val="120000"/>
              </a:lnSpc>
            </a:pPr>
            <a:r>
              <a:rPr lang="en-GB" sz="4600" dirty="0" smtClean="0"/>
              <a:t>Sound </a:t>
            </a:r>
            <a:r>
              <a:rPr lang="en-GB" sz="4600" dirty="0"/>
              <a:t>Healing is founded on the premise that all matter is vibrating at specific frequencies. </a:t>
            </a:r>
            <a:endParaRPr lang="en-GB" sz="4600" dirty="0" smtClean="0"/>
          </a:p>
          <a:p>
            <a:pPr>
              <a:lnSpc>
                <a:spcPct val="120000"/>
              </a:lnSpc>
            </a:pPr>
            <a:r>
              <a:rPr lang="en-GB" sz="4600" dirty="0" smtClean="0"/>
              <a:t>Science </a:t>
            </a:r>
            <a:r>
              <a:rPr lang="en-GB" sz="4600" dirty="0"/>
              <a:t>has proven that sound, or vibration, has a strong impact upon substance</a:t>
            </a:r>
            <a:r>
              <a:rPr lang="en-GB" sz="4600" dirty="0" smtClean="0"/>
              <a:t>.</a:t>
            </a:r>
          </a:p>
          <a:p>
            <a:pPr>
              <a:lnSpc>
                <a:spcPct val="120000"/>
              </a:lnSpc>
            </a:pPr>
            <a:r>
              <a:rPr lang="en-GB" sz="4600" dirty="0"/>
              <a:t>For example, the study of Cymatics has shown how sound creates geometric patterns in matter. </a:t>
            </a:r>
          </a:p>
        </p:txBody>
      </p:sp>
    </p:spTree>
    <p:extLst>
      <p:ext uri="{BB962C8B-B14F-4D97-AF65-F5344CB8AC3E}">
        <p14:creationId xmlns:p14="http://schemas.microsoft.com/office/powerpoint/2010/main" val="133974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85021"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41" t="4027" r="6581" b="14606"/>
          <a:stretch/>
        </p:blipFill>
        <p:spPr bwMode="auto">
          <a:xfrm>
            <a:off x="0" y="2996952"/>
            <a:ext cx="3816020"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948" y="3068960"/>
            <a:ext cx="3796934"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414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1283"/>
            <a:ext cx="6480720" cy="6900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7674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lnSpcReduction="20000"/>
          </a:bodyPr>
          <a:lstStyle/>
          <a:p>
            <a:pPr>
              <a:lnSpc>
                <a:spcPct val="110000"/>
              </a:lnSpc>
            </a:pPr>
            <a:r>
              <a:rPr lang="en-GB" sz="4600" dirty="0" err="1" smtClean="0"/>
              <a:t>Dr.</a:t>
            </a:r>
            <a:r>
              <a:rPr lang="en-GB" sz="4600" dirty="0"/>
              <a:t> </a:t>
            </a:r>
            <a:r>
              <a:rPr lang="en-GB" sz="4600" dirty="0" err="1" smtClean="0"/>
              <a:t>Emoto</a:t>
            </a:r>
            <a:r>
              <a:rPr lang="en-GB" sz="4600" dirty="0" smtClean="0"/>
              <a:t> </a:t>
            </a:r>
            <a:r>
              <a:rPr lang="en-GB" sz="4600" dirty="0"/>
              <a:t>has proven that sound </a:t>
            </a:r>
            <a:r>
              <a:rPr lang="en-GB" sz="4600" dirty="0" smtClean="0"/>
              <a:t>affects </a:t>
            </a:r>
            <a:r>
              <a:rPr lang="en-GB" sz="4600" dirty="0"/>
              <a:t>the molecular structure of water. </a:t>
            </a:r>
            <a:r>
              <a:rPr lang="en-GB" sz="4600" dirty="0" smtClean="0"/>
              <a:t>We are </a:t>
            </a:r>
            <a:r>
              <a:rPr lang="en-GB" sz="4600" dirty="0" err="1" smtClean="0"/>
              <a:t>approx</a:t>
            </a:r>
            <a:r>
              <a:rPr lang="en-GB" sz="4600" dirty="0" smtClean="0"/>
              <a:t> 70% water</a:t>
            </a:r>
          </a:p>
          <a:p>
            <a:pPr>
              <a:lnSpc>
                <a:spcPct val="110000"/>
              </a:lnSpc>
            </a:pPr>
            <a:r>
              <a:rPr lang="en-GB" sz="4600" dirty="0" smtClean="0"/>
              <a:t>Sound also affects consciousness are brains are  </a:t>
            </a:r>
            <a:r>
              <a:rPr lang="en-GB" sz="4600" dirty="0" err="1" smtClean="0"/>
              <a:t>approx</a:t>
            </a:r>
            <a:r>
              <a:rPr lang="en-GB" sz="4600" dirty="0" smtClean="0"/>
              <a:t> 80% water</a:t>
            </a:r>
          </a:p>
          <a:p>
            <a:pPr>
              <a:lnSpc>
                <a:spcPct val="110000"/>
              </a:lnSpc>
            </a:pPr>
            <a:r>
              <a:rPr lang="en-GB" sz="4600" dirty="0" smtClean="0"/>
              <a:t>Many </a:t>
            </a:r>
            <a:r>
              <a:rPr lang="en-GB" sz="4600" dirty="0"/>
              <a:t>ancient civilizations and modern indigenous cultures have used sound to heal and access higher levels of consciousness for thousands of years. </a:t>
            </a:r>
          </a:p>
        </p:txBody>
      </p:sp>
    </p:spTree>
    <p:extLst>
      <p:ext uri="{BB962C8B-B14F-4D97-AF65-F5344CB8AC3E}">
        <p14:creationId xmlns:p14="http://schemas.microsoft.com/office/powerpoint/2010/main" val="162051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52"/>
            <a:ext cx="9113577" cy="679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862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lnSpcReduction="20000"/>
          </a:bodyPr>
          <a:lstStyle/>
          <a:p>
            <a:pPr>
              <a:lnSpc>
                <a:spcPct val="110000"/>
              </a:lnSpc>
            </a:pPr>
            <a:r>
              <a:rPr lang="en-GB" sz="4600" dirty="0"/>
              <a:t>Research has now shown that each of us has a root or </a:t>
            </a:r>
            <a:r>
              <a:rPr lang="en-GB" sz="4600" dirty="0" smtClean="0"/>
              <a:t>soul </a:t>
            </a:r>
            <a:r>
              <a:rPr lang="en-GB" sz="4600" dirty="0"/>
              <a:t>frequency that we vibrate at. </a:t>
            </a:r>
            <a:endParaRPr lang="en-GB" sz="4600" dirty="0" smtClean="0"/>
          </a:p>
          <a:p>
            <a:pPr>
              <a:lnSpc>
                <a:spcPct val="110000"/>
              </a:lnSpc>
            </a:pPr>
            <a:r>
              <a:rPr lang="en-GB" sz="4600" dirty="0" smtClean="0"/>
              <a:t>This </a:t>
            </a:r>
            <a:r>
              <a:rPr lang="en-GB" sz="4600" dirty="0"/>
              <a:t>frequency is most apparent when </a:t>
            </a:r>
            <a:r>
              <a:rPr lang="en-GB" sz="4600" dirty="0" smtClean="0"/>
              <a:t>we </a:t>
            </a:r>
            <a:r>
              <a:rPr lang="en-GB" sz="4600" dirty="0"/>
              <a:t>are </a:t>
            </a:r>
            <a:r>
              <a:rPr lang="en-GB" sz="4600" dirty="0" smtClean="0"/>
              <a:t>centred and grounded in rest or </a:t>
            </a:r>
            <a:r>
              <a:rPr lang="en-GB" sz="4600" dirty="0"/>
              <a:t>in love. </a:t>
            </a:r>
            <a:endParaRPr lang="en-GB" sz="4600" dirty="0" smtClean="0"/>
          </a:p>
          <a:p>
            <a:pPr>
              <a:lnSpc>
                <a:spcPct val="110000"/>
              </a:lnSpc>
            </a:pPr>
            <a:r>
              <a:rPr lang="en-GB" sz="4600" dirty="0" smtClean="0"/>
              <a:t>The frequency </a:t>
            </a:r>
            <a:r>
              <a:rPr lang="en-GB" sz="4600" dirty="0"/>
              <a:t>also naturally emanates from </a:t>
            </a:r>
            <a:r>
              <a:rPr lang="en-GB" sz="4600" dirty="0" smtClean="0"/>
              <a:t>us </a:t>
            </a:r>
            <a:r>
              <a:rPr lang="en-GB" sz="4600" dirty="0"/>
              <a:t>when </a:t>
            </a:r>
            <a:r>
              <a:rPr lang="en-GB" sz="4600" dirty="0" smtClean="0"/>
              <a:t>we </a:t>
            </a:r>
            <a:r>
              <a:rPr lang="en-GB" sz="4600" dirty="0"/>
              <a:t>are in a state </a:t>
            </a:r>
            <a:r>
              <a:rPr lang="en-GB" sz="4600" dirty="0" smtClean="0"/>
              <a:t>of rest or peace as an energy field</a:t>
            </a:r>
            <a:endParaRPr lang="en-GB" sz="4600" dirty="0"/>
          </a:p>
        </p:txBody>
      </p:sp>
    </p:spTree>
    <p:extLst>
      <p:ext uri="{BB962C8B-B14F-4D97-AF65-F5344CB8AC3E}">
        <p14:creationId xmlns:p14="http://schemas.microsoft.com/office/powerpoint/2010/main" val="63054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lnSpcReduction="10000"/>
          </a:bodyPr>
          <a:lstStyle/>
          <a:p>
            <a:pPr>
              <a:lnSpc>
                <a:spcPct val="110000"/>
              </a:lnSpc>
            </a:pPr>
            <a:r>
              <a:rPr lang="en-GB" sz="4600" dirty="0"/>
              <a:t>Matt 11:28 “Come to Me, all who are weary and heavy-laden, and I will give you rest. 29 Take My yoke upon you and learn from Me, for I am gentle and humble in heart, and you will find rest for your souls</a:t>
            </a:r>
            <a:r>
              <a:rPr lang="en-GB" sz="4600" dirty="0" smtClean="0"/>
              <a:t>.</a:t>
            </a:r>
          </a:p>
          <a:p>
            <a:pPr>
              <a:lnSpc>
                <a:spcPct val="110000"/>
              </a:lnSpc>
            </a:pPr>
            <a:r>
              <a:rPr lang="en-GB" sz="4600" dirty="0" smtClean="0"/>
              <a:t>Rest, peace, trust and true identity comes in relationship with Jesus</a:t>
            </a:r>
            <a:endParaRPr lang="en-GB" sz="4600" dirty="0"/>
          </a:p>
        </p:txBody>
      </p:sp>
    </p:spTree>
    <p:extLst>
      <p:ext uri="{BB962C8B-B14F-4D97-AF65-F5344CB8AC3E}">
        <p14:creationId xmlns:p14="http://schemas.microsoft.com/office/powerpoint/2010/main" val="415326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a:t>There are many frequencies that distract us from our own. </a:t>
            </a:r>
            <a:endParaRPr lang="en-GB" sz="4600" dirty="0" smtClean="0"/>
          </a:p>
          <a:p>
            <a:r>
              <a:rPr lang="en-GB" sz="4600" dirty="0" smtClean="0"/>
              <a:t>There </a:t>
            </a:r>
            <a:r>
              <a:rPr lang="en-GB" sz="4600" dirty="0"/>
              <a:t>are sounds </a:t>
            </a:r>
            <a:r>
              <a:rPr lang="en-GB" sz="4600" dirty="0" smtClean="0"/>
              <a:t>of everyday  life phones</a:t>
            </a:r>
            <a:r>
              <a:rPr lang="en-GB" sz="4600" dirty="0"/>
              <a:t>, cars, trucks, trains, planes, electricity, and electromagnetism. </a:t>
            </a:r>
            <a:endParaRPr lang="en-GB" sz="4600" dirty="0" smtClean="0"/>
          </a:p>
          <a:p>
            <a:r>
              <a:rPr lang="en-GB" sz="4600" dirty="0" smtClean="0"/>
              <a:t>There </a:t>
            </a:r>
            <a:r>
              <a:rPr lang="en-GB" sz="4600" dirty="0"/>
              <a:t>are the chaotic and distracted frequencies of disconnected people </a:t>
            </a:r>
            <a:r>
              <a:rPr lang="en-GB" sz="4600" dirty="0" smtClean="0"/>
              <a:t>all around </a:t>
            </a:r>
            <a:r>
              <a:rPr lang="en-GB" sz="4600" dirty="0"/>
              <a:t>us. </a:t>
            </a:r>
          </a:p>
        </p:txBody>
      </p:sp>
    </p:spTree>
    <p:extLst>
      <p:ext uri="{BB962C8B-B14F-4D97-AF65-F5344CB8AC3E}">
        <p14:creationId xmlns:p14="http://schemas.microsoft.com/office/powerpoint/2010/main" val="266689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smtClean="0"/>
              <a:t>Probably </a:t>
            </a:r>
            <a:r>
              <a:rPr lang="en-GB" sz="4800" dirty="0"/>
              <a:t>the most difficult </a:t>
            </a:r>
            <a:r>
              <a:rPr lang="en-GB" sz="4800" dirty="0" smtClean="0"/>
              <a:t>frequencies are </a:t>
            </a:r>
            <a:r>
              <a:rPr lang="en-GB" sz="4800" dirty="0"/>
              <a:t>the distracting frequencies within us -- such as chaotic and stressful thoughts and </a:t>
            </a:r>
            <a:r>
              <a:rPr lang="en-GB" sz="4800" dirty="0" smtClean="0"/>
              <a:t>emotional pains</a:t>
            </a:r>
            <a:r>
              <a:rPr lang="en-GB" sz="4800" dirty="0"/>
              <a:t> </a:t>
            </a:r>
            <a:r>
              <a:rPr lang="en-GB" sz="4800" dirty="0" smtClean="0"/>
              <a:t>and trauma memories connected to our past and brokenness and causing disharmony and fragmentation </a:t>
            </a:r>
          </a:p>
        </p:txBody>
      </p:sp>
    </p:spTree>
    <p:extLst>
      <p:ext uri="{BB962C8B-B14F-4D97-AF65-F5344CB8AC3E}">
        <p14:creationId xmlns:p14="http://schemas.microsoft.com/office/powerpoint/2010/main" val="2780317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With </a:t>
            </a:r>
            <a:r>
              <a:rPr lang="en-GB" sz="4600" dirty="0"/>
              <a:t>all the chaos and inconsistency around us, </a:t>
            </a:r>
            <a:r>
              <a:rPr lang="en-GB" sz="4600" dirty="0" smtClean="0"/>
              <a:t>it is </a:t>
            </a:r>
            <a:r>
              <a:rPr lang="en-GB" sz="4600" dirty="0"/>
              <a:t>easy to lose </a:t>
            </a:r>
            <a:r>
              <a:rPr lang="en-GB" sz="4600" dirty="0" smtClean="0"/>
              <a:t>our frequency and peace by being influenced by the prevailing atmospheres over and around us</a:t>
            </a:r>
          </a:p>
          <a:p>
            <a:r>
              <a:rPr lang="en-GB" sz="4600" dirty="0" smtClean="0"/>
              <a:t>We can overcome these problems by coming to Jesus to find rest and health for our souls and bodies</a:t>
            </a:r>
            <a:endParaRPr lang="en-GB" sz="4600" dirty="0"/>
          </a:p>
        </p:txBody>
      </p:sp>
    </p:spTree>
    <p:extLst>
      <p:ext uri="{BB962C8B-B14F-4D97-AF65-F5344CB8AC3E}">
        <p14:creationId xmlns:p14="http://schemas.microsoft.com/office/powerpoint/2010/main" val="427536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One </a:t>
            </a:r>
            <a:r>
              <a:rPr lang="en-GB" sz="4600" dirty="0"/>
              <a:t>goal </a:t>
            </a:r>
            <a:r>
              <a:rPr lang="en-GB" sz="4600" dirty="0" smtClean="0"/>
              <a:t>of using sound frequencies is </a:t>
            </a:r>
            <a:r>
              <a:rPr lang="en-GB" sz="4600" dirty="0"/>
              <a:t>to </a:t>
            </a:r>
            <a:r>
              <a:rPr lang="en-GB" sz="4600" dirty="0" smtClean="0"/>
              <a:t>help people regain their identity by penetrating their limited and resistant mind-sets with truth</a:t>
            </a:r>
          </a:p>
          <a:p>
            <a:r>
              <a:rPr lang="en-GB" sz="4600" dirty="0" smtClean="0"/>
              <a:t>Why don’t we use normal Christian methods of healing?</a:t>
            </a:r>
          </a:p>
          <a:p>
            <a:r>
              <a:rPr lang="en-GB" sz="4600" dirty="0" smtClean="0"/>
              <a:t>Who says these are not normal from God’s perspective?</a:t>
            </a:r>
          </a:p>
        </p:txBody>
      </p:sp>
    </p:spTree>
    <p:extLst>
      <p:ext uri="{BB962C8B-B14F-4D97-AF65-F5344CB8AC3E}">
        <p14:creationId xmlns:p14="http://schemas.microsoft.com/office/powerpoint/2010/main" val="217935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Jesus used many different ways to heal people</a:t>
            </a:r>
          </a:p>
          <a:p>
            <a:r>
              <a:rPr lang="en-GB" sz="4600" dirty="0" smtClean="0"/>
              <a:t>Some were instant miracles but some an ongoing therapeutic processes</a:t>
            </a:r>
          </a:p>
          <a:p>
            <a:r>
              <a:rPr lang="en-GB" sz="4600" dirty="0" smtClean="0"/>
              <a:t>Jesus used words, energy fields, power, touch, spit, mud, directives, commands and rebukes to heal</a:t>
            </a:r>
          </a:p>
        </p:txBody>
      </p:sp>
    </p:spTree>
    <p:extLst>
      <p:ext uri="{BB962C8B-B14F-4D97-AF65-F5344CB8AC3E}">
        <p14:creationId xmlns:p14="http://schemas.microsoft.com/office/powerpoint/2010/main" val="242357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lnSpcReduction="10000"/>
          </a:bodyPr>
          <a:lstStyle/>
          <a:p>
            <a:r>
              <a:rPr lang="en-GB" sz="4600" dirty="0" smtClean="0"/>
              <a:t>When </a:t>
            </a:r>
            <a:r>
              <a:rPr lang="en-GB" sz="4600" dirty="0"/>
              <a:t>any frequency is resonated within </a:t>
            </a:r>
            <a:r>
              <a:rPr lang="en-GB" sz="4600" dirty="0" smtClean="0"/>
              <a:t>us, our </a:t>
            </a:r>
            <a:r>
              <a:rPr lang="en-GB" sz="4600" dirty="0"/>
              <a:t>root frequency is naturally triggered </a:t>
            </a:r>
            <a:r>
              <a:rPr lang="en-GB" sz="4600" dirty="0" smtClean="0"/>
              <a:t>in </a:t>
            </a:r>
            <a:r>
              <a:rPr lang="en-GB" sz="4600" dirty="0"/>
              <a:t>relation to </a:t>
            </a:r>
            <a:r>
              <a:rPr lang="en-GB" sz="4600" dirty="0" smtClean="0"/>
              <a:t>our </a:t>
            </a:r>
            <a:r>
              <a:rPr lang="en-GB" sz="4600" dirty="0"/>
              <a:t>Soul frequency</a:t>
            </a:r>
            <a:r>
              <a:rPr lang="en-GB" sz="4600" dirty="0" smtClean="0"/>
              <a:t>.</a:t>
            </a:r>
          </a:p>
          <a:p>
            <a:r>
              <a:rPr lang="en-GB" sz="4600" dirty="0"/>
              <a:t>Resonant agreements begin to take place at a subconscious </a:t>
            </a:r>
            <a:r>
              <a:rPr lang="en-GB" sz="4600" dirty="0" smtClean="0"/>
              <a:t>level</a:t>
            </a:r>
          </a:p>
          <a:p>
            <a:r>
              <a:rPr lang="en-GB" sz="4600" dirty="0" smtClean="0"/>
              <a:t>Changes can begin to take place, things reconnect, memories open up and realignment can occur</a:t>
            </a:r>
            <a:endParaRPr lang="en-GB" sz="4600" dirty="0"/>
          </a:p>
        </p:txBody>
      </p:sp>
    </p:spTree>
    <p:extLst>
      <p:ext uri="{BB962C8B-B14F-4D97-AF65-F5344CB8AC3E}">
        <p14:creationId xmlns:p14="http://schemas.microsoft.com/office/powerpoint/2010/main" val="281184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3" y="836712"/>
            <a:ext cx="9141292" cy="5210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07069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4" y="19051"/>
            <a:ext cx="9140825" cy="745654"/>
          </a:xfrm>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a:ln>
            <a:noFill/>
          </a:ln>
        </p:spPr>
        <p:txBody>
          <a:bodyPr lIns="0" tIns="0" rIns="0" bIns="0">
            <a:normAutofit/>
          </a:bodyPr>
          <a:lstStyle/>
          <a:p>
            <a:r>
              <a:rPr lang="en-GB" sz="4600" dirty="0" smtClean="0"/>
              <a:t>Although this is a subconscious reaction different conditions can alter the affect it has on us</a:t>
            </a:r>
          </a:p>
          <a:p>
            <a:r>
              <a:rPr lang="en-GB" sz="4800" dirty="0">
                <a:effectLst>
                  <a:outerShdw blurRad="38100" dist="38100" dir="2700000" algn="tl">
                    <a:srgbClr val="000000">
                      <a:alpha val="43137"/>
                    </a:srgbClr>
                  </a:outerShdw>
                </a:effectLst>
              </a:rPr>
              <a:t>P</a:t>
            </a:r>
            <a:r>
              <a:rPr lang="en-GB" sz="4800" dirty="0" smtClean="0">
                <a:effectLst>
                  <a:outerShdw blurRad="38100" dist="38100" dir="2700000" algn="tl">
                    <a:srgbClr val="000000">
                      <a:alpha val="43137"/>
                    </a:srgbClr>
                  </a:outerShdw>
                </a:effectLst>
              </a:rPr>
              <a:t>sychosomatic</a:t>
            </a:r>
            <a:r>
              <a:rPr lang="en-GB" sz="4600" dirty="0"/>
              <a:t> </a:t>
            </a:r>
            <a:r>
              <a:rPr lang="en-GB" sz="4600" dirty="0" smtClean="0"/>
              <a:t>effects work through the </a:t>
            </a:r>
            <a:r>
              <a:rPr lang="en-GB" sz="4600" dirty="0"/>
              <a:t>interaction of mind and body.</a:t>
            </a:r>
            <a:endParaRPr lang="en-GB" sz="4600" dirty="0" smtClean="0"/>
          </a:p>
          <a:p>
            <a:r>
              <a:rPr lang="en-GB" sz="4600" dirty="0" smtClean="0"/>
              <a:t>Faith, belief or fear can have a positive or negative effect</a:t>
            </a:r>
          </a:p>
        </p:txBody>
      </p:sp>
    </p:spTree>
    <p:extLst>
      <p:ext uri="{BB962C8B-B14F-4D97-AF65-F5344CB8AC3E}">
        <p14:creationId xmlns:p14="http://schemas.microsoft.com/office/powerpoint/2010/main" val="134832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smtClean="0"/>
              <a:t>Many </a:t>
            </a:r>
            <a:r>
              <a:rPr lang="en-GB" sz="4800" dirty="0"/>
              <a:t>other clinical studies (covered in Lynn McTaggart's book, "The Intention Experiment") have proven that </a:t>
            </a:r>
            <a:r>
              <a:rPr lang="en-GB" sz="4800" dirty="0" smtClean="0"/>
              <a:t>our </a:t>
            </a:r>
            <a:r>
              <a:rPr lang="en-GB" sz="4800" dirty="0"/>
              <a:t>intention not only affects matter, it affects </a:t>
            </a:r>
            <a:r>
              <a:rPr lang="en-GB" sz="4800" dirty="0" smtClean="0"/>
              <a:t>ourselves </a:t>
            </a:r>
            <a:r>
              <a:rPr lang="en-GB" sz="4800" dirty="0"/>
              <a:t>and others</a:t>
            </a:r>
            <a:r>
              <a:rPr lang="en-GB" sz="4800" dirty="0" smtClean="0"/>
              <a:t>.</a:t>
            </a:r>
          </a:p>
          <a:p>
            <a:r>
              <a:rPr lang="en-GB" sz="4800" dirty="0" smtClean="0"/>
              <a:t>Healing experiment even worked in the past</a:t>
            </a:r>
            <a:endParaRPr lang="en-GB" sz="4800" dirty="0"/>
          </a:p>
        </p:txBody>
      </p:sp>
    </p:spTree>
    <p:extLst>
      <p:ext uri="{BB962C8B-B14F-4D97-AF65-F5344CB8AC3E}">
        <p14:creationId xmlns:p14="http://schemas.microsoft.com/office/powerpoint/2010/main" val="10011515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smtClean="0"/>
              <a:t>Quantum </a:t>
            </a:r>
            <a:r>
              <a:rPr lang="en-GB" sz="4800" dirty="0"/>
              <a:t>Physics actually explains how this works. It is all based on the main law of resonance </a:t>
            </a:r>
            <a:r>
              <a:rPr lang="en-GB" sz="4800" dirty="0" smtClean="0"/>
              <a:t> </a:t>
            </a:r>
          </a:p>
          <a:p>
            <a:r>
              <a:rPr lang="en-GB" sz="4800" dirty="0" smtClean="0"/>
              <a:t>"</a:t>
            </a:r>
            <a:r>
              <a:rPr lang="en-GB" sz="4800" dirty="0"/>
              <a:t>A strong resonant frequency will overcome and entrain a weaker frequency into the same vibration as the stronger."</a:t>
            </a:r>
          </a:p>
        </p:txBody>
      </p:sp>
    </p:spTree>
    <p:extLst>
      <p:ext uri="{BB962C8B-B14F-4D97-AF65-F5344CB8AC3E}">
        <p14:creationId xmlns:p14="http://schemas.microsoft.com/office/powerpoint/2010/main" val="70226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a:bodyPr>
          <a:lstStyle/>
          <a:p>
            <a:pPr>
              <a:lnSpc>
                <a:spcPct val="110000"/>
              </a:lnSpc>
            </a:pPr>
            <a:r>
              <a:rPr lang="en-GB" sz="4600" dirty="0"/>
              <a:t>E</a:t>
            </a:r>
            <a:r>
              <a:rPr lang="en-GB" sz="4600" dirty="0" smtClean="0"/>
              <a:t>ven </a:t>
            </a:r>
            <a:r>
              <a:rPr lang="en-GB" sz="4600" dirty="0"/>
              <a:t>an intention is vibration. </a:t>
            </a:r>
            <a:endParaRPr lang="en-GB" sz="4600" dirty="0" smtClean="0"/>
          </a:p>
          <a:p>
            <a:pPr>
              <a:lnSpc>
                <a:spcPct val="110000"/>
              </a:lnSpc>
            </a:pPr>
            <a:r>
              <a:rPr lang="en-GB" sz="4600" dirty="0" smtClean="0"/>
              <a:t>Some </a:t>
            </a:r>
            <a:r>
              <a:rPr lang="en-GB" sz="4600" dirty="0"/>
              <a:t>intentions are very pure, like sending love to someone. Some are more complex frequency </a:t>
            </a:r>
            <a:r>
              <a:rPr lang="en-GB" sz="4600" dirty="0" smtClean="0"/>
              <a:t>combinations</a:t>
            </a:r>
          </a:p>
          <a:p>
            <a:pPr>
              <a:lnSpc>
                <a:spcPct val="110000"/>
              </a:lnSpc>
            </a:pPr>
            <a:r>
              <a:rPr lang="en-GB" sz="4600" dirty="0" smtClean="0"/>
              <a:t>Since </a:t>
            </a:r>
            <a:r>
              <a:rPr lang="en-GB" sz="4600" dirty="0"/>
              <a:t>intention is simply a frequency, the strength and quality of the intention contribute </a:t>
            </a:r>
            <a:r>
              <a:rPr lang="en-GB" sz="4600" dirty="0" smtClean="0"/>
              <a:t>to </a:t>
            </a:r>
            <a:r>
              <a:rPr lang="en-GB" sz="4600" dirty="0"/>
              <a:t>its effectiveness</a:t>
            </a:r>
            <a:r>
              <a:rPr lang="en-GB" sz="4600" dirty="0" smtClean="0"/>
              <a:t>.</a:t>
            </a:r>
            <a:endParaRPr lang="en-GB" sz="4600" dirty="0"/>
          </a:p>
          <a:p>
            <a:endParaRPr lang="en-GB" sz="4600" dirty="0"/>
          </a:p>
        </p:txBody>
      </p:sp>
    </p:spTree>
    <p:extLst>
      <p:ext uri="{BB962C8B-B14F-4D97-AF65-F5344CB8AC3E}">
        <p14:creationId xmlns:p14="http://schemas.microsoft.com/office/powerpoint/2010/main" val="158371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85000" lnSpcReduction="10000"/>
          </a:bodyPr>
          <a:lstStyle/>
          <a:p>
            <a:pPr>
              <a:lnSpc>
                <a:spcPct val="120000"/>
              </a:lnSpc>
            </a:pPr>
            <a:r>
              <a:rPr lang="en-GB" sz="4600" dirty="0" smtClean="0"/>
              <a:t>If </a:t>
            </a:r>
            <a:r>
              <a:rPr lang="en-GB" sz="4600" dirty="0"/>
              <a:t>you hold an intention of healing love for someone in need, it will be exponentially more powerful when you hold it without distraction. </a:t>
            </a:r>
            <a:endParaRPr lang="en-GB" sz="4600" dirty="0" smtClean="0"/>
          </a:p>
          <a:p>
            <a:pPr>
              <a:lnSpc>
                <a:spcPct val="120000"/>
              </a:lnSpc>
            </a:pPr>
            <a:r>
              <a:rPr lang="en-GB" sz="4600" dirty="0" smtClean="0"/>
              <a:t>If </a:t>
            </a:r>
            <a:r>
              <a:rPr lang="en-GB" sz="4600" dirty="0"/>
              <a:t>you can hold the intention for an extended period of time with </a:t>
            </a:r>
            <a:r>
              <a:rPr lang="en-GB" sz="4600" dirty="0" smtClean="0"/>
              <a:t>a heavenly </a:t>
            </a:r>
            <a:r>
              <a:rPr lang="en-GB" sz="4600" dirty="0"/>
              <a:t>focus </a:t>
            </a:r>
            <a:r>
              <a:rPr lang="en-GB" sz="4600" dirty="0" smtClean="0"/>
              <a:t>– the “as it is in heaven” then manifestations will occur on earth as agreed in heaven</a:t>
            </a:r>
            <a:endParaRPr lang="en-GB" sz="4600" dirty="0"/>
          </a:p>
        </p:txBody>
      </p:sp>
    </p:spTree>
    <p:extLst>
      <p:ext uri="{BB962C8B-B14F-4D97-AF65-F5344CB8AC3E}">
        <p14:creationId xmlns:p14="http://schemas.microsoft.com/office/powerpoint/2010/main" val="380615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a:t>It has also been proven that intention gets embedded </a:t>
            </a:r>
            <a:r>
              <a:rPr lang="en-GB" sz="4600" dirty="0" smtClean="0"/>
              <a:t>into things like </a:t>
            </a:r>
            <a:r>
              <a:rPr lang="en-GB" sz="4600" dirty="0"/>
              <a:t>recorded music. </a:t>
            </a:r>
            <a:endParaRPr lang="en-GB" sz="4600" dirty="0" smtClean="0"/>
          </a:p>
          <a:p>
            <a:r>
              <a:rPr lang="en-GB" sz="4600" dirty="0" smtClean="0"/>
              <a:t>So </a:t>
            </a:r>
            <a:r>
              <a:rPr lang="en-GB" sz="4600" dirty="0"/>
              <a:t>when you play back the music it is carried by the sound to the listener</a:t>
            </a:r>
            <a:r>
              <a:rPr lang="en-GB" sz="4600" dirty="0" smtClean="0"/>
              <a:t>.</a:t>
            </a:r>
          </a:p>
          <a:p>
            <a:r>
              <a:rPr lang="en-GB" sz="4600" dirty="0" smtClean="0"/>
              <a:t>Paul imparted into physical material to minister to people at distance</a:t>
            </a:r>
          </a:p>
        </p:txBody>
      </p:sp>
    </p:spTree>
    <p:extLst>
      <p:ext uri="{BB962C8B-B14F-4D97-AF65-F5344CB8AC3E}">
        <p14:creationId xmlns:p14="http://schemas.microsoft.com/office/powerpoint/2010/main" val="295098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E=mc</a:t>
            </a:r>
            <a:r>
              <a:rPr lang="en-GB" sz="4600" baseline="30000" dirty="0" smtClean="0"/>
              <a:t>2</a:t>
            </a:r>
            <a:r>
              <a:rPr lang="en-GB" sz="4600" dirty="0" smtClean="0"/>
              <a:t> energy = mass x speed of light squared</a:t>
            </a:r>
          </a:p>
          <a:p>
            <a:r>
              <a:rPr lang="en-GB" sz="4600" dirty="0" smtClean="0"/>
              <a:t>The </a:t>
            </a:r>
            <a:r>
              <a:rPr lang="en-GB" sz="4600" dirty="0"/>
              <a:t>equation says that energy and mass (matter) are interchangeable; they are different forms of the same thing. Under the right conditions, energy can become mass, and vice versa.</a:t>
            </a:r>
          </a:p>
          <a:p>
            <a:endParaRPr lang="en-GB" sz="4600" dirty="0" smtClean="0"/>
          </a:p>
        </p:txBody>
      </p:sp>
    </p:spTree>
    <p:extLst>
      <p:ext uri="{BB962C8B-B14F-4D97-AF65-F5344CB8AC3E}">
        <p14:creationId xmlns:p14="http://schemas.microsoft.com/office/powerpoint/2010/main" val="202607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We can learn through the power of our conscious thoughts and words to create and choose a better reality for ourselves</a:t>
            </a:r>
          </a:p>
          <a:p>
            <a:r>
              <a:rPr lang="en-GB" sz="4600" dirty="0" smtClean="0"/>
              <a:t>When connected spiritually to a higher power or reality and a higher dimension our consciousness can change our reality for the better</a:t>
            </a:r>
          </a:p>
        </p:txBody>
      </p:sp>
    </p:spTree>
    <p:extLst>
      <p:ext uri="{BB962C8B-B14F-4D97-AF65-F5344CB8AC3E}">
        <p14:creationId xmlns:p14="http://schemas.microsoft.com/office/powerpoint/2010/main" val="299776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Sound energy affects matter. Every </a:t>
            </a:r>
            <a:r>
              <a:rPr lang="en-GB" sz="4600" dirty="0"/>
              <a:t>Geometrical shape corresponds to a sound mathematically.</a:t>
            </a:r>
          </a:p>
          <a:p>
            <a:r>
              <a:rPr lang="en-GB" sz="4600" dirty="0"/>
              <a:t>In fact, many believe that the information embedded in a </a:t>
            </a:r>
            <a:r>
              <a:rPr lang="en-GB" sz="4600" dirty="0" smtClean="0"/>
              <a:t>sound, is </a:t>
            </a:r>
            <a:r>
              <a:rPr lang="en-GB" sz="4600" dirty="0"/>
              <a:t>the information that actually creates the shape of everything in nature.</a:t>
            </a:r>
          </a:p>
        </p:txBody>
      </p:sp>
    </p:spTree>
    <p:extLst>
      <p:ext uri="{BB962C8B-B14F-4D97-AF65-F5344CB8AC3E}">
        <p14:creationId xmlns:p14="http://schemas.microsoft.com/office/powerpoint/2010/main" val="35950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a:bodyPr>
          <a:lstStyle/>
          <a:p>
            <a:pPr>
              <a:lnSpc>
                <a:spcPct val="110000"/>
              </a:lnSpc>
            </a:pPr>
            <a:r>
              <a:rPr lang="en-GB" sz="4600" dirty="0" smtClean="0"/>
              <a:t>In </a:t>
            </a:r>
            <a:r>
              <a:rPr lang="en-GB" sz="4600" dirty="0"/>
              <a:t>nature, we find patterns, designs and structures from the most </a:t>
            </a:r>
            <a:r>
              <a:rPr lang="en-GB" sz="4600" dirty="0" smtClean="0"/>
              <a:t>smallest unseen particles</a:t>
            </a:r>
            <a:r>
              <a:rPr lang="en-GB" sz="4600" dirty="0"/>
              <a:t>, to </a:t>
            </a:r>
            <a:r>
              <a:rPr lang="en-GB" sz="4600" dirty="0" smtClean="0"/>
              <a:t>things seen by </a:t>
            </a:r>
            <a:r>
              <a:rPr lang="en-GB" sz="4600" dirty="0"/>
              <a:t>human eyes, to the greater cosmos. </a:t>
            </a:r>
            <a:endParaRPr lang="en-GB" sz="4600" dirty="0" smtClean="0"/>
          </a:p>
          <a:p>
            <a:pPr>
              <a:lnSpc>
                <a:spcPct val="110000"/>
              </a:lnSpc>
            </a:pPr>
            <a:r>
              <a:rPr lang="en-GB" sz="4600" dirty="0" smtClean="0"/>
              <a:t>These </a:t>
            </a:r>
            <a:r>
              <a:rPr lang="en-GB" sz="4600" dirty="0"/>
              <a:t>inevitably follow geometrical </a:t>
            </a:r>
            <a:r>
              <a:rPr lang="en-GB" sz="4600" dirty="0" smtClean="0"/>
              <a:t>patterns, </a:t>
            </a:r>
            <a:r>
              <a:rPr lang="en-GB" sz="4600" dirty="0"/>
              <a:t>which reveal to us the nature of each form and its vibrational resonances. </a:t>
            </a:r>
          </a:p>
        </p:txBody>
      </p:sp>
    </p:spTree>
    <p:extLst>
      <p:ext uri="{BB962C8B-B14F-4D97-AF65-F5344CB8AC3E}">
        <p14:creationId xmlns:p14="http://schemas.microsoft.com/office/powerpoint/2010/main" val="410655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0" y="1268760"/>
            <a:ext cx="9181020"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944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Through connecting to frequency we can tune into creation and reconnect to our </a:t>
            </a:r>
            <a:r>
              <a:rPr lang="en-GB" sz="4600" dirty="0"/>
              <a:t>relationship </a:t>
            </a:r>
            <a:r>
              <a:rPr lang="en-GB" sz="4600" dirty="0" smtClean="0"/>
              <a:t>with the whole of the created order</a:t>
            </a:r>
          </a:p>
          <a:p>
            <a:r>
              <a:rPr lang="en-GB" sz="4600" dirty="0" smtClean="0"/>
              <a:t>Connecting to </a:t>
            </a:r>
            <a:r>
              <a:rPr lang="en-GB" sz="4600" dirty="0"/>
              <a:t>the </a:t>
            </a:r>
            <a:r>
              <a:rPr lang="en-GB" sz="4600" dirty="0" smtClean="0"/>
              <a:t>sacred geometric  </a:t>
            </a:r>
            <a:r>
              <a:rPr lang="en-GB" sz="4600" dirty="0"/>
              <a:t>foundation of </a:t>
            </a:r>
            <a:r>
              <a:rPr lang="en-GB" sz="4600" dirty="0" smtClean="0"/>
              <a:t>everything</a:t>
            </a:r>
          </a:p>
          <a:p>
            <a:r>
              <a:rPr lang="en-GB" sz="4600" dirty="0" smtClean="0"/>
              <a:t>We connect to creation as sons of God to answer its groan</a:t>
            </a:r>
            <a:endParaRPr lang="en-GB" sz="4600" dirty="0"/>
          </a:p>
        </p:txBody>
      </p:sp>
    </p:spTree>
    <p:extLst>
      <p:ext uri="{BB962C8B-B14F-4D97-AF65-F5344CB8AC3E}">
        <p14:creationId xmlns:p14="http://schemas.microsoft.com/office/powerpoint/2010/main" val="59673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a:bodyPr>
          <a:lstStyle/>
          <a:p>
            <a:pPr>
              <a:lnSpc>
                <a:spcPct val="110000"/>
              </a:lnSpc>
            </a:pPr>
            <a:r>
              <a:rPr lang="en-GB" sz="4600" dirty="0"/>
              <a:t>The images are often called s</a:t>
            </a:r>
            <a:r>
              <a:rPr lang="en-GB" sz="4600" dirty="0" smtClean="0"/>
              <a:t>acred geometry because </a:t>
            </a:r>
            <a:r>
              <a:rPr lang="en-GB" sz="4600" dirty="0"/>
              <a:t>they are part of the actual structure of the entire universe</a:t>
            </a:r>
            <a:r>
              <a:rPr lang="en-GB" sz="4600" dirty="0" smtClean="0"/>
              <a:t>.</a:t>
            </a:r>
          </a:p>
          <a:p>
            <a:pPr>
              <a:lnSpc>
                <a:spcPct val="110000"/>
              </a:lnSpc>
            </a:pPr>
            <a:r>
              <a:rPr lang="en-GB" sz="4600" dirty="0" smtClean="0"/>
              <a:t>God is the designer and creator</a:t>
            </a:r>
            <a:endParaRPr lang="en-GB" sz="4600" dirty="0"/>
          </a:p>
          <a:p>
            <a:pPr>
              <a:lnSpc>
                <a:spcPct val="110000"/>
              </a:lnSpc>
            </a:pPr>
            <a:r>
              <a:rPr lang="en-GB" sz="4600" dirty="0"/>
              <a:t>The flower of life has every single component of reality imbedded in this one </a:t>
            </a:r>
            <a:r>
              <a:rPr lang="en-GB" sz="4600" dirty="0" smtClean="0"/>
              <a:t>image which is connected to the tree of life and </a:t>
            </a:r>
            <a:r>
              <a:rPr lang="en-GB" sz="4600" dirty="0"/>
              <a:t>M</a:t>
            </a:r>
            <a:r>
              <a:rPr lang="en-GB" sz="4600" dirty="0" smtClean="0"/>
              <a:t>etatron’s cube</a:t>
            </a:r>
            <a:endParaRPr lang="en-GB" sz="4600" dirty="0"/>
          </a:p>
        </p:txBody>
      </p:sp>
    </p:spTree>
    <p:extLst>
      <p:ext uri="{BB962C8B-B14F-4D97-AF65-F5344CB8AC3E}">
        <p14:creationId xmlns:p14="http://schemas.microsoft.com/office/powerpoint/2010/main" val="28214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7384"/>
            <a:ext cx="6885384"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7471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7" y="3518"/>
            <a:ext cx="7060409" cy="685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6206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7885"/>
            <a:ext cx="6920734" cy="6850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7192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85000" lnSpcReduction="10000"/>
          </a:bodyPr>
          <a:lstStyle/>
          <a:p>
            <a:endParaRPr lang="en-GB" sz="4600" dirty="0"/>
          </a:p>
          <a:p>
            <a:endParaRPr lang="en-GB" sz="4600" dirty="0"/>
          </a:p>
          <a:p>
            <a:endParaRPr lang="en-GB" sz="4600" dirty="0"/>
          </a:p>
          <a:p>
            <a:pPr>
              <a:lnSpc>
                <a:spcPct val="120000"/>
              </a:lnSpc>
            </a:pPr>
            <a:r>
              <a:rPr lang="en-GB" sz="4600" dirty="0"/>
              <a:t>The Golden </a:t>
            </a:r>
            <a:r>
              <a:rPr lang="en-GB" sz="4600" dirty="0" smtClean="0"/>
              <a:t>Spiral is </a:t>
            </a:r>
            <a:r>
              <a:rPr lang="en-GB" sz="4600" dirty="0"/>
              <a:t>based on the Golden Mean ratio. This ratio is found throughout all life. </a:t>
            </a:r>
            <a:r>
              <a:rPr lang="en-GB" sz="4600" dirty="0" smtClean="0"/>
              <a:t>Phi = 1.618…..</a:t>
            </a:r>
          </a:p>
          <a:p>
            <a:pPr>
              <a:lnSpc>
                <a:spcPct val="120000"/>
              </a:lnSpc>
            </a:pPr>
            <a:r>
              <a:rPr lang="en-GB" sz="4600" dirty="0" smtClean="0"/>
              <a:t>Also</a:t>
            </a:r>
            <a:r>
              <a:rPr lang="en-GB" sz="4600" dirty="0"/>
              <a:t>, when a person is transmitting love, the heart actually creates a sound that is made up of golden mean harmonics.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795535"/>
            <a:ext cx="1944216" cy="199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1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095748"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9490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7" y="836712"/>
            <a:ext cx="9096713"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95730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85000" lnSpcReduction="20000"/>
          </a:bodyPr>
          <a:lstStyle/>
          <a:p>
            <a:pPr>
              <a:lnSpc>
                <a:spcPct val="120000"/>
              </a:lnSpc>
            </a:pPr>
            <a:r>
              <a:rPr lang="en-GB" sz="4800" dirty="0" smtClean="0"/>
              <a:t>Creation in its original form was harmonious and everything played its part in an amazing symphony of colour, sound and frequency all vibrating in unison</a:t>
            </a:r>
          </a:p>
          <a:p>
            <a:pPr>
              <a:lnSpc>
                <a:spcPct val="120000"/>
              </a:lnSpc>
            </a:pPr>
            <a:r>
              <a:rPr lang="en-GB" sz="4800" dirty="0" smtClean="0"/>
              <a:t>With Satan's rebellion and the fall of man aspects of creation became discordant groaning and waiting for restoration</a:t>
            </a:r>
          </a:p>
        </p:txBody>
      </p:sp>
    </p:spTree>
    <p:extLst>
      <p:ext uri="{BB962C8B-B14F-4D97-AF65-F5344CB8AC3E}">
        <p14:creationId xmlns:p14="http://schemas.microsoft.com/office/powerpoint/2010/main" val="242365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Autofit/>
          </a:bodyPr>
          <a:lstStyle/>
          <a:p>
            <a:r>
              <a:rPr lang="en-GB" sz="4000" dirty="0" smtClean="0"/>
              <a:t>There </a:t>
            </a:r>
            <a:r>
              <a:rPr lang="en-GB" sz="4000" dirty="0"/>
              <a:t>are many </a:t>
            </a:r>
            <a:r>
              <a:rPr lang="en-GB" sz="4000" dirty="0" smtClean="0"/>
              <a:t>types </a:t>
            </a:r>
            <a:r>
              <a:rPr lang="en-GB" sz="4000" dirty="0"/>
              <a:t>of sound that can resonate </a:t>
            </a:r>
            <a:r>
              <a:rPr lang="en-GB" sz="4000" dirty="0" smtClean="0"/>
              <a:t>intent </a:t>
            </a:r>
            <a:r>
              <a:rPr lang="en-GB" sz="4000" dirty="0"/>
              <a:t>-- frequencies, </a:t>
            </a:r>
            <a:r>
              <a:rPr lang="en-GB" sz="4000" dirty="0" smtClean="0"/>
              <a:t>pitches, beats, musical </a:t>
            </a:r>
            <a:r>
              <a:rPr lang="en-GB" sz="4000" dirty="0"/>
              <a:t>intervals, </a:t>
            </a:r>
            <a:r>
              <a:rPr lang="en-GB" sz="4000" dirty="0" smtClean="0"/>
              <a:t>music </a:t>
            </a:r>
            <a:r>
              <a:rPr lang="en-GB" sz="4000" dirty="0"/>
              <a:t>and energy</a:t>
            </a:r>
            <a:r>
              <a:rPr lang="en-GB" sz="4000" dirty="0" smtClean="0"/>
              <a:t>.</a:t>
            </a:r>
            <a:endParaRPr lang="en-GB" sz="4000" dirty="0"/>
          </a:p>
          <a:p>
            <a:r>
              <a:rPr lang="en-GB" sz="4000" dirty="0" smtClean="0"/>
              <a:t>There are many people using different frequencies within musical composition and sounds with intent for different purposes like healing, realignment harmony, unity, love, joy and peace</a:t>
            </a:r>
            <a:endParaRPr lang="en-GB" sz="4000" dirty="0"/>
          </a:p>
        </p:txBody>
      </p:sp>
    </p:spTree>
    <p:extLst>
      <p:ext uri="{BB962C8B-B14F-4D97-AF65-F5344CB8AC3E}">
        <p14:creationId xmlns:p14="http://schemas.microsoft.com/office/powerpoint/2010/main" val="13021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8163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pPr>
              <a:lnSpc>
                <a:spcPct val="120000"/>
              </a:lnSpc>
            </a:pPr>
            <a:r>
              <a:rPr lang="en-GB" sz="4600" dirty="0" smtClean="0"/>
              <a:t>The </a:t>
            </a:r>
            <a:r>
              <a:rPr lang="en-GB" sz="4600" dirty="0"/>
              <a:t>most common musical interval used to express love </a:t>
            </a:r>
            <a:r>
              <a:rPr lang="en-GB" sz="4600" dirty="0" smtClean="0"/>
              <a:t>and healing is </a:t>
            </a:r>
            <a:r>
              <a:rPr lang="en-GB" sz="4600" dirty="0"/>
              <a:t>the musical third (the </a:t>
            </a:r>
            <a:r>
              <a:rPr lang="en-GB" sz="4600" dirty="0" smtClean="0"/>
              <a:t>528Hz frequency is </a:t>
            </a:r>
            <a:r>
              <a:rPr lang="en-GB" sz="4600" dirty="0"/>
              <a:t>a musical </a:t>
            </a:r>
            <a:r>
              <a:rPr lang="en-GB" sz="4600" dirty="0" smtClean="0"/>
              <a:t>third)</a:t>
            </a:r>
          </a:p>
          <a:p>
            <a:pPr>
              <a:lnSpc>
                <a:spcPct val="120000"/>
              </a:lnSpc>
            </a:pPr>
            <a:r>
              <a:rPr lang="en-GB" sz="4600" dirty="0" smtClean="0"/>
              <a:t>713HZ is known as the resurrection frequency </a:t>
            </a:r>
            <a:r>
              <a:rPr lang="en-GB" sz="4600" dirty="0"/>
              <a:t>and is </a:t>
            </a:r>
            <a:r>
              <a:rPr lang="en-GB" sz="4600" dirty="0" smtClean="0"/>
              <a:t>restorative – music in 713Hz</a:t>
            </a:r>
          </a:p>
        </p:txBody>
      </p:sp>
    </p:spTree>
    <p:extLst>
      <p:ext uri="{BB962C8B-B14F-4D97-AF65-F5344CB8AC3E}">
        <p14:creationId xmlns:p14="http://schemas.microsoft.com/office/powerpoint/2010/main" val="16301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pPr>
              <a:lnSpc>
                <a:spcPct val="120000"/>
              </a:lnSpc>
            </a:pPr>
            <a:r>
              <a:rPr lang="en-GB" sz="4600" dirty="0" smtClean="0"/>
              <a:t>We </a:t>
            </a:r>
            <a:r>
              <a:rPr lang="en-GB" sz="4600" dirty="0"/>
              <a:t>are quite familiar with the </a:t>
            </a:r>
            <a:r>
              <a:rPr lang="en-GB" sz="4600" dirty="0" smtClean="0"/>
              <a:t>natural music </a:t>
            </a:r>
            <a:r>
              <a:rPr lang="en-GB" sz="4600" dirty="0"/>
              <a:t>of love, which often has some sadness and melancholy about </a:t>
            </a:r>
            <a:r>
              <a:rPr lang="en-GB" sz="4600" dirty="0" smtClean="0"/>
              <a:t>it because of mankind's lostness and brokenness</a:t>
            </a:r>
          </a:p>
          <a:p>
            <a:pPr>
              <a:lnSpc>
                <a:spcPct val="120000"/>
              </a:lnSpc>
            </a:pPr>
            <a:r>
              <a:rPr lang="en-GB" sz="4600" dirty="0" smtClean="0"/>
              <a:t>Music can connect us emotionally to the intent and memory</a:t>
            </a:r>
            <a:endParaRPr lang="en-GB" sz="4600" dirty="0"/>
          </a:p>
        </p:txBody>
      </p:sp>
    </p:spTree>
    <p:extLst>
      <p:ext uri="{BB962C8B-B14F-4D97-AF65-F5344CB8AC3E}">
        <p14:creationId xmlns:p14="http://schemas.microsoft.com/office/powerpoint/2010/main" val="284395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lnSpcReduction="10000"/>
          </a:bodyPr>
          <a:lstStyle/>
          <a:p>
            <a:r>
              <a:rPr lang="en-GB" sz="4600" dirty="0" smtClean="0"/>
              <a:t>The Blues, Blue grass, Jazz, Classical affects our mood and therefore our emotions</a:t>
            </a:r>
          </a:p>
          <a:p>
            <a:r>
              <a:rPr lang="en-GB" sz="4600" dirty="0" smtClean="0"/>
              <a:t>Rock, </a:t>
            </a:r>
            <a:r>
              <a:rPr lang="en-GB" sz="4600" dirty="0"/>
              <a:t>p</a:t>
            </a:r>
            <a:r>
              <a:rPr lang="en-GB" sz="4600" dirty="0" smtClean="0"/>
              <a:t>op, Dixieland, </a:t>
            </a:r>
            <a:r>
              <a:rPr lang="en-GB" sz="4600" dirty="0"/>
              <a:t>boogie-woogie, big band, swing, bebop, 'straight-ahead,' acid-jazz, fusion, and </a:t>
            </a:r>
            <a:r>
              <a:rPr lang="en-GB" sz="4600" dirty="0" smtClean="0"/>
              <a:t>metaphysical and </a:t>
            </a:r>
            <a:r>
              <a:rPr lang="en-GB" sz="4600" dirty="0"/>
              <a:t>these can stir up many different emotions, such as sadness, happiness, and excitement.</a:t>
            </a:r>
            <a:endParaRPr lang="en-GB" sz="4600" dirty="0" smtClean="0"/>
          </a:p>
          <a:p>
            <a:endParaRPr lang="en-GB" sz="4600" dirty="0" smtClean="0"/>
          </a:p>
          <a:p>
            <a:endParaRPr lang="en-GB" sz="4600" dirty="0"/>
          </a:p>
        </p:txBody>
      </p:sp>
    </p:spTree>
    <p:extLst>
      <p:ext uri="{BB962C8B-B14F-4D97-AF65-F5344CB8AC3E}">
        <p14:creationId xmlns:p14="http://schemas.microsoft.com/office/powerpoint/2010/main" val="9540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a:t>Crystal </a:t>
            </a:r>
            <a:r>
              <a:rPr lang="en-GB" sz="4600" dirty="0" smtClean="0"/>
              <a:t>bowls contain </a:t>
            </a:r>
            <a:r>
              <a:rPr lang="en-GB" sz="4600" dirty="0"/>
              <a:t>the qualities of amplification, storage, transfer, and transformation, </a:t>
            </a:r>
            <a:r>
              <a:rPr lang="en-GB" sz="4600" dirty="0" smtClean="0"/>
              <a:t>they can be </a:t>
            </a:r>
            <a:r>
              <a:rPr lang="en-GB" sz="4600" dirty="0"/>
              <a:t>powerful tools in effecting change in </a:t>
            </a:r>
            <a:r>
              <a:rPr lang="en-GB" sz="4600" dirty="0" smtClean="0"/>
              <a:t>ones life with intention </a:t>
            </a:r>
          </a:p>
          <a:p>
            <a:r>
              <a:rPr lang="en-GB" sz="4600" dirty="0" smtClean="0"/>
              <a:t>It </a:t>
            </a:r>
            <a:r>
              <a:rPr lang="en-GB" sz="4600" dirty="0"/>
              <a:t>is important to approach the use of the bowls with </a:t>
            </a:r>
            <a:r>
              <a:rPr lang="en-GB" sz="4600" dirty="0" smtClean="0"/>
              <a:t>intention flowing through the frequency of the notes.</a:t>
            </a:r>
            <a:endParaRPr lang="en-GB" sz="4600" dirty="0"/>
          </a:p>
        </p:txBody>
      </p:sp>
    </p:spTree>
    <p:extLst>
      <p:ext uri="{BB962C8B-B14F-4D97-AF65-F5344CB8AC3E}">
        <p14:creationId xmlns:p14="http://schemas.microsoft.com/office/powerpoint/2010/main" val="79413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Crystals are biblical and were used for divine guidance</a:t>
            </a:r>
          </a:p>
          <a:p>
            <a:r>
              <a:rPr lang="en-GB" sz="4600" dirty="0" smtClean="0"/>
              <a:t>God </a:t>
            </a:r>
            <a:r>
              <a:rPr lang="en-GB" sz="4600" dirty="0"/>
              <a:t>gave the gemstone breastplate to the high priest, Aaron, to help him spiritually discern answers to the people's questions that he asked God while praying in the tabernacle. </a:t>
            </a:r>
          </a:p>
        </p:txBody>
      </p:sp>
    </p:spTree>
    <p:extLst>
      <p:ext uri="{BB962C8B-B14F-4D97-AF65-F5344CB8AC3E}">
        <p14:creationId xmlns:p14="http://schemas.microsoft.com/office/powerpoint/2010/main" val="426692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0" y="0"/>
            <a:ext cx="91910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087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7" y="44624"/>
            <a:ext cx="9196812"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8562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7738"/>
            <a:ext cx="6048671" cy="682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4733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Exodus 28:30 mentions mystical objects called "</a:t>
            </a:r>
            <a:r>
              <a:rPr lang="en-GB" sz="4600" dirty="0" err="1" smtClean="0"/>
              <a:t>Urim</a:t>
            </a:r>
            <a:r>
              <a:rPr lang="en-GB" sz="4600" dirty="0" smtClean="0"/>
              <a:t> and </a:t>
            </a:r>
            <a:r>
              <a:rPr lang="en-GB" sz="4600" dirty="0" err="1" smtClean="0"/>
              <a:t>Thummim</a:t>
            </a:r>
            <a:r>
              <a:rPr lang="en-GB" sz="4600" dirty="0" smtClean="0"/>
              <a:t>" (which mean "lights and perfections") that God instructed the Hebrew people to include in the breastplate: so they may be over Aaron’s heart whenever he entered the presence of the Lord.</a:t>
            </a:r>
            <a:endParaRPr lang="en-GB" sz="4600" dirty="0"/>
          </a:p>
        </p:txBody>
      </p:sp>
    </p:spTree>
    <p:extLst>
      <p:ext uri="{BB962C8B-B14F-4D97-AF65-F5344CB8AC3E}">
        <p14:creationId xmlns:p14="http://schemas.microsoft.com/office/powerpoint/2010/main" val="28759549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a:t>Our brain is vibrating at </a:t>
            </a:r>
            <a:r>
              <a:rPr lang="en-GB" sz="4800" dirty="0" smtClean="0"/>
              <a:t>different frequencies </a:t>
            </a:r>
            <a:r>
              <a:rPr lang="en-GB" sz="4800" dirty="0"/>
              <a:t>with different </a:t>
            </a:r>
            <a:r>
              <a:rPr lang="en-GB" sz="4800" dirty="0" smtClean="0"/>
              <a:t>wavelengths </a:t>
            </a:r>
            <a:r>
              <a:rPr lang="en-GB" sz="4800" dirty="0"/>
              <a:t>Alpha, Beta, Theta and Delta </a:t>
            </a:r>
            <a:r>
              <a:rPr lang="en-GB" sz="4800" dirty="0" smtClean="0"/>
              <a:t>waves</a:t>
            </a:r>
          </a:p>
          <a:p>
            <a:r>
              <a:rPr lang="en-GB" sz="4800" dirty="0" smtClean="0"/>
              <a:t>We can learn to focus our brain waves to be more effective through meditation and mindfulness techniques</a:t>
            </a:r>
            <a:endParaRPr lang="en-GB" sz="4800" dirty="0"/>
          </a:p>
        </p:txBody>
      </p:sp>
    </p:spTree>
    <p:extLst>
      <p:ext uri="{BB962C8B-B14F-4D97-AF65-F5344CB8AC3E}">
        <p14:creationId xmlns:p14="http://schemas.microsoft.com/office/powerpoint/2010/main" val="198518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a:bodyPr>
          <a:lstStyle/>
          <a:p>
            <a:pPr>
              <a:lnSpc>
                <a:spcPct val="110000"/>
              </a:lnSpc>
            </a:pPr>
            <a:r>
              <a:rPr lang="en-GB" sz="4600" dirty="0"/>
              <a:t>God is </a:t>
            </a:r>
            <a:r>
              <a:rPr lang="en-GB" sz="4600" dirty="0" smtClean="0"/>
              <a:t>spirit, God is love and God is light</a:t>
            </a:r>
          </a:p>
          <a:p>
            <a:pPr>
              <a:lnSpc>
                <a:spcPct val="110000"/>
              </a:lnSpc>
            </a:pPr>
            <a:r>
              <a:rPr lang="en-GB" sz="4600" dirty="0" smtClean="0"/>
              <a:t>God’s is pure creative light that is beyond the speed of created light</a:t>
            </a:r>
          </a:p>
          <a:p>
            <a:pPr>
              <a:lnSpc>
                <a:spcPct val="110000"/>
              </a:lnSpc>
            </a:pPr>
            <a:r>
              <a:rPr lang="en-GB" sz="4600" dirty="0" smtClean="0"/>
              <a:t>Love is the very essence of God’s nature and is the highest frequency that exists and we are God’s sons made in His image to love and be loved</a:t>
            </a:r>
          </a:p>
        </p:txBody>
      </p:sp>
    </p:spTree>
    <p:extLst>
      <p:ext uri="{BB962C8B-B14F-4D97-AF65-F5344CB8AC3E}">
        <p14:creationId xmlns:p14="http://schemas.microsoft.com/office/powerpoint/2010/main" val="223253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079" y="1640385"/>
            <a:ext cx="62865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079" y="0"/>
            <a:ext cx="62865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713" y="3323431"/>
            <a:ext cx="62865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961" y="5263393"/>
            <a:ext cx="62865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5511" y="3000266"/>
            <a:ext cx="8856984" cy="323165"/>
          </a:xfrm>
          <a:prstGeom prst="rect">
            <a:avLst/>
          </a:prstGeom>
          <a:noFill/>
        </p:spPr>
        <p:txBody>
          <a:bodyPr wrap="square" lIns="0" tIns="0" rIns="0" bIns="36000" rtlCol="0">
            <a:noAutofit/>
          </a:bodyPr>
          <a:lstStyle/>
          <a:p>
            <a:r>
              <a:rPr lang="en-GB" sz="2000" dirty="0">
                <a:latin typeface="Calibri" panose="020F0502020204030204" pitchFamily="34" charset="0"/>
                <a:cs typeface="Calibri" panose="020F0502020204030204" pitchFamily="34" charset="0"/>
              </a:rPr>
              <a:t>Beta brainwaves are engaged when the brain is aroused or processing activities</a:t>
            </a:r>
          </a:p>
        </p:txBody>
      </p:sp>
      <p:sp>
        <p:nvSpPr>
          <p:cNvPr id="7" name="TextBox 6"/>
          <p:cNvSpPr txBox="1"/>
          <p:nvPr/>
        </p:nvSpPr>
        <p:spPr>
          <a:xfrm>
            <a:off x="75837" y="1286447"/>
            <a:ext cx="8856984" cy="323165"/>
          </a:xfrm>
          <a:prstGeom prst="rect">
            <a:avLst/>
          </a:prstGeom>
          <a:noFill/>
        </p:spPr>
        <p:txBody>
          <a:bodyPr wrap="square" lIns="0" tIns="0" rIns="0" bIns="36000" rtlCol="0">
            <a:noAutofit/>
          </a:bodyPr>
          <a:lstStyle/>
          <a:p>
            <a:r>
              <a:rPr lang="en-GB" sz="2000" dirty="0">
                <a:latin typeface="Calibri" panose="020F0502020204030204" pitchFamily="34" charset="0"/>
                <a:cs typeface="Calibri" panose="020F0502020204030204" pitchFamily="34" charset="0"/>
              </a:rPr>
              <a:t>Alpha brainwaves move towards deep relaxation, imagination and intuitive thinking</a:t>
            </a:r>
          </a:p>
        </p:txBody>
      </p:sp>
      <p:sp>
        <p:nvSpPr>
          <p:cNvPr id="8" name="TextBox 7"/>
          <p:cNvSpPr txBox="1"/>
          <p:nvPr/>
        </p:nvSpPr>
        <p:spPr>
          <a:xfrm>
            <a:off x="128490" y="4653135"/>
            <a:ext cx="8856984" cy="610257"/>
          </a:xfrm>
          <a:prstGeom prst="rect">
            <a:avLst/>
          </a:prstGeom>
          <a:noFill/>
        </p:spPr>
        <p:txBody>
          <a:bodyPr wrap="square" lIns="0" tIns="0" rIns="0" bIns="0" rtlCol="0">
            <a:noAutofit/>
          </a:bodyPr>
          <a:lstStyle/>
          <a:p>
            <a:r>
              <a:rPr lang="en-GB" sz="2000" dirty="0" smtClean="0">
                <a:latin typeface="Calibri" panose="020F0502020204030204" pitchFamily="34" charset="0"/>
                <a:cs typeface="Calibri" panose="020F0502020204030204" pitchFamily="34" charset="0"/>
              </a:rPr>
              <a:t>Theta brainwaves</a:t>
            </a:r>
            <a:r>
              <a:rPr lang="en-GB" sz="2000" dirty="0">
                <a:latin typeface="Calibri" panose="020F0502020204030204" pitchFamily="34" charset="0"/>
                <a:cs typeface="Calibri" panose="020F0502020204030204" pitchFamily="34" charset="0"/>
              </a:rPr>
              <a:t> can indicate drowsiness, </a:t>
            </a:r>
            <a:r>
              <a:rPr lang="en-GB" sz="2000" dirty="0" smtClean="0">
                <a:latin typeface="Calibri" panose="020F0502020204030204" pitchFamily="34" charset="0"/>
                <a:cs typeface="Calibri" panose="020F0502020204030204" pitchFamily="34" charset="0"/>
              </a:rPr>
              <a:t>daydreaming,</a:t>
            </a:r>
            <a:r>
              <a:rPr lang="en-GB" sz="2000" dirty="0">
                <a:latin typeface="Calibri" panose="020F0502020204030204" pitchFamily="34" charset="0"/>
                <a:cs typeface="Calibri" panose="020F0502020204030204" pitchFamily="34" charset="0"/>
              </a:rPr>
              <a:t> </a:t>
            </a:r>
            <a:r>
              <a:rPr lang="en-GB" sz="2000" dirty="0" smtClean="0">
                <a:latin typeface="Calibri" panose="020F0502020204030204" pitchFamily="34" charset="0"/>
                <a:cs typeface="Calibri" panose="020F0502020204030204" pitchFamily="34" charset="0"/>
              </a:rPr>
              <a:t>the </a:t>
            </a:r>
            <a:r>
              <a:rPr lang="en-GB" sz="2000" dirty="0">
                <a:latin typeface="Calibri" panose="020F0502020204030204" pitchFamily="34" charset="0"/>
                <a:cs typeface="Calibri" panose="020F0502020204030204" pitchFamily="34" charset="0"/>
              </a:rPr>
              <a:t>first stage of sleep or 'indirect' </a:t>
            </a:r>
            <a:r>
              <a:rPr lang="en-GB" sz="2000" dirty="0" smtClean="0">
                <a:latin typeface="Calibri" panose="020F0502020204030204" pitchFamily="34" charset="0"/>
                <a:cs typeface="Calibri" panose="020F0502020204030204" pitchFamily="34" charset="0"/>
              </a:rPr>
              <a:t>imagination/thinking</a:t>
            </a:r>
            <a:endParaRPr lang="en-GB" sz="2000" dirty="0">
              <a:latin typeface="Calibri" panose="020F0502020204030204" pitchFamily="34" charset="0"/>
              <a:cs typeface="Calibri" panose="020F0502020204030204" pitchFamily="34" charset="0"/>
            </a:endParaRPr>
          </a:p>
        </p:txBody>
      </p:sp>
      <p:sp>
        <p:nvSpPr>
          <p:cNvPr id="9" name="TextBox 8"/>
          <p:cNvSpPr txBox="1"/>
          <p:nvPr/>
        </p:nvSpPr>
        <p:spPr>
          <a:xfrm>
            <a:off x="464786" y="6486898"/>
            <a:ext cx="8856984" cy="323165"/>
          </a:xfrm>
          <a:prstGeom prst="rect">
            <a:avLst/>
          </a:prstGeom>
          <a:noFill/>
        </p:spPr>
        <p:txBody>
          <a:bodyPr wrap="square" lIns="0" tIns="0" rIns="0" bIns="36000" rtlCol="0">
            <a:noAutofit/>
          </a:bodyPr>
          <a:lstStyle/>
          <a:p>
            <a:r>
              <a:rPr lang="en-GB" sz="2000" dirty="0" smtClean="0">
                <a:latin typeface="Calibri" panose="020F0502020204030204" pitchFamily="34" charset="0"/>
                <a:cs typeface="Calibri" panose="020F0502020204030204" pitchFamily="34" charset="0"/>
              </a:rPr>
              <a:t>Delta brainwaves</a:t>
            </a:r>
            <a:r>
              <a:rPr lang="en-GB" sz="2000" dirty="0">
                <a:latin typeface="Calibri" panose="020F0502020204030204" pitchFamily="34" charset="0"/>
                <a:cs typeface="Calibri" panose="020F0502020204030204" pitchFamily="34" charset="0"/>
              </a:rPr>
              <a:t> can reveal deep sleep or slow-wave 'background' thinking.</a:t>
            </a:r>
          </a:p>
        </p:txBody>
      </p:sp>
    </p:spTree>
    <p:extLst>
      <p:ext uri="{BB962C8B-B14F-4D97-AF65-F5344CB8AC3E}">
        <p14:creationId xmlns:p14="http://schemas.microsoft.com/office/powerpoint/2010/main" val="21513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85000" lnSpcReduction="10000"/>
          </a:bodyPr>
          <a:lstStyle/>
          <a:p>
            <a:pPr>
              <a:lnSpc>
                <a:spcPct val="120000"/>
              </a:lnSpc>
            </a:pPr>
            <a:r>
              <a:rPr lang="en-GB" sz="4600" dirty="0" smtClean="0"/>
              <a:t>The </a:t>
            </a:r>
            <a:r>
              <a:rPr lang="en-GB" sz="4600" dirty="0"/>
              <a:t>brain </a:t>
            </a:r>
            <a:r>
              <a:rPr lang="en-GB" sz="4600" dirty="0" smtClean="0"/>
              <a:t>has the capacity to operate on more than one </a:t>
            </a:r>
            <a:r>
              <a:rPr lang="en-GB" sz="4600" dirty="0"/>
              <a:t>frequency range at any given time.</a:t>
            </a:r>
          </a:p>
          <a:p>
            <a:pPr>
              <a:lnSpc>
                <a:spcPct val="120000"/>
              </a:lnSpc>
            </a:pPr>
            <a:r>
              <a:rPr lang="en-GB" sz="4600" dirty="0" smtClean="0"/>
              <a:t>All </a:t>
            </a:r>
            <a:r>
              <a:rPr lang="en-GB" sz="4600" dirty="0"/>
              <a:t>four rates occur at once, yet at varying amplitudes. A good analogy would be to relate each brainwave state to a sting on a violin. All four strings make notes, yet one or more strings can dominate the overall sound at a greater volume</a:t>
            </a:r>
            <a:r>
              <a:rPr lang="en-GB" sz="4600" dirty="0" smtClean="0"/>
              <a:t>.</a:t>
            </a:r>
            <a:endParaRPr lang="en-GB" sz="4600" dirty="0"/>
          </a:p>
        </p:txBody>
      </p:sp>
    </p:spTree>
    <p:extLst>
      <p:ext uri="{BB962C8B-B14F-4D97-AF65-F5344CB8AC3E}">
        <p14:creationId xmlns:p14="http://schemas.microsoft.com/office/powerpoint/2010/main" val="16339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6146"/>
            <a:ext cx="9178535" cy="516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6521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
            <a:ext cx="9252520" cy="693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83267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414"/>
            <a:ext cx="6345425" cy="6848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9061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19"/>
            <a:ext cx="5040560" cy="685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3522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smtClean="0"/>
              <a:t>Sound </a:t>
            </a:r>
            <a:r>
              <a:rPr lang="en-GB" sz="4800" dirty="0"/>
              <a:t>and </a:t>
            </a:r>
            <a:r>
              <a:rPr lang="en-GB" sz="4800" dirty="0" smtClean="0"/>
              <a:t>colour </a:t>
            </a:r>
            <a:r>
              <a:rPr lang="en-GB" sz="4800" dirty="0"/>
              <a:t>are both forms of energy, which vibrate. </a:t>
            </a:r>
            <a:endParaRPr lang="en-GB" sz="4800" dirty="0" smtClean="0"/>
          </a:p>
          <a:p>
            <a:r>
              <a:rPr lang="en-GB" sz="4800" dirty="0" smtClean="0"/>
              <a:t>As </a:t>
            </a:r>
            <a:r>
              <a:rPr lang="en-GB" sz="4800" dirty="0"/>
              <a:t>the vibration of sound becomes higher and lighter, the sound is transmuted into </a:t>
            </a:r>
            <a:r>
              <a:rPr lang="en-GB" sz="4800" dirty="0" smtClean="0"/>
              <a:t>colour.</a:t>
            </a:r>
          </a:p>
          <a:p>
            <a:r>
              <a:rPr lang="en-GB" sz="4800" dirty="0"/>
              <a:t>A normal piano spans a bit more than seven octaves</a:t>
            </a:r>
            <a:r>
              <a:rPr lang="en-GB" sz="4800" dirty="0" smtClean="0"/>
              <a:t>.</a:t>
            </a:r>
            <a:endParaRPr lang="en-GB" sz="4800" dirty="0"/>
          </a:p>
        </p:txBody>
      </p:sp>
    </p:spTree>
    <p:extLst>
      <p:ext uri="{BB962C8B-B14F-4D97-AF65-F5344CB8AC3E}">
        <p14:creationId xmlns:p14="http://schemas.microsoft.com/office/powerpoint/2010/main" val="341055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85000" lnSpcReduction="10000"/>
          </a:bodyPr>
          <a:lstStyle/>
          <a:p>
            <a:pPr>
              <a:lnSpc>
                <a:spcPct val="120000"/>
              </a:lnSpc>
            </a:pPr>
            <a:r>
              <a:rPr lang="en-GB" sz="4800" dirty="0" smtClean="0"/>
              <a:t>If</a:t>
            </a:r>
            <a:r>
              <a:rPr lang="en-GB" sz="4800" dirty="0"/>
              <a:t>, hypothetically, we could extend the piano keyboard another 35 to 50 octaves higher, the keys at the higher end would produce </a:t>
            </a:r>
            <a:r>
              <a:rPr lang="en-GB" sz="4800" dirty="0" smtClean="0"/>
              <a:t>colours, </a:t>
            </a:r>
            <a:r>
              <a:rPr lang="en-GB" sz="4800" dirty="0"/>
              <a:t>rather than audible sounds, when played</a:t>
            </a:r>
            <a:r>
              <a:rPr lang="en-GB" sz="4800" dirty="0" smtClean="0"/>
              <a:t>.</a:t>
            </a:r>
          </a:p>
          <a:p>
            <a:pPr>
              <a:lnSpc>
                <a:spcPct val="120000"/>
              </a:lnSpc>
            </a:pPr>
            <a:r>
              <a:rPr lang="en-GB" sz="4800" dirty="0" smtClean="0"/>
              <a:t>Creation is groaning in B-flat 57 octaves below the lowest b-flat on piano that sound even comes from black holes</a:t>
            </a:r>
            <a:endParaRPr lang="en-GB" sz="4800" dirty="0"/>
          </a:p>
        </p:txBody>
      </p:sp>
    </p:spTree>
    <p:extLst>
      <p:ext uri="{BB962C8B-B14F-4D97-AF65-F5344CB8AC3E}">
        <p14:creationId xmlns:p14="http://schemas.microsoft.com/office/powerpoint/2010/main" val="82685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61"/>
            <a:ext cx="9144000" cy="6885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5724128" y="5661248"/>
            <a:ext cx="3096344" cy="792088"/>
          </a:xfrm>
          <a:prstGeom prst="rect">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6168256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a:t>The </a:t>
            </a:r>
            <a:r>
              <a:rPr lang="en-GB" sz="4800" dirty="0" smtClean="0"/>
              <a:t>crystal bowls </a:t>
            </a:r>
            <a:r>
              <a:rPr lang="en-GB" sz="4800" dirty="0"/>
              <a:t>emit </a:t>
            </a:r>
            <a:r>
              <a:rPr lang="en-GB" sz="4800" dirty="0" smtClean="0"/>
              <a:t>a sound which is a </a:t>
            </a:r>
            <a:r>
              <a:rPr lang="en-GB" sz="4800" dirty="0"/>
              <a:t>powerful, pure resonance. </a:t>
            </a:r>
            <a:endParaRPr lang="en-GB" sz="4800" dirty="0" smtClean="0"/>
          </a:p>
          <a:p>
            <a:r>
              <a:rPr lang="en-GB" sz="4800" dirty="0" smtClean="0"/>
              <a:t>The </a:t>
            </a:r>
            <a:r>
              <a:rPr lang="en-GB" sz="4800" dirty="0"/>
              <a:t>larger bowls are much more reverberant, with the tone lingering longer, simply because of the size and amount of crystal. </a:t>
            </a:r>
            <a:endParaRPr lang="en-GB" sz="4800" dirty="0" smtClean="0"/>
          </a:p>
        </p:txBody>
      </p:sp>
    </p:spTree>
    <p:extLst>
      <p:ext uri="{BB962C8B-B14F-4D97-AF65-F5344CB8AC3E}">
        <p14:creationId xmlns:p14="http://schemas.microsoft.com/office/powerpoint/2010/main" val="112324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smtClean="0"/>
              <a:t>We are </a:t>
            </a:r>
            <a:r>
              <a:rPr lang="en-GB" sz="4800" dirty="0"/>
              <a:t>spirit </a:t>
            </a:r>
            <a:r>
              <a:rPr lang="en-GB" sz="4800" dirty="0" smtClean="0"/>
              <a:t>light frequency beings living a human being experience</a:t>
            </a:r>
          </a:p>
          <a:p>
            <a:r>
              <a:rPr lang="en-GB" sz="4800" dirty="0" smtClean="0"/>
              <a:t>Our soul and spirit are composed of light which is electromagnetic energy that exists but can’t be seen with our natural eyes</a:t>
            </a:r>
          </a:p>
        </p:txBody>
      </p:sp>
    </p:spTree>
    <p:extLst>
      <p:ext uri="{BB962C8B-B14F-4D97-AF65-F5344CB8AC3E}">
        <p14:creationId xmlns:p14="http://schemas.microsoft.com/office/powerpoint/2010/main" val="107843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000387"/>
            <a:ext cx="5688632" cy="5672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03112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800" dirty="0" smtClean="0"/>
              <a:t>The bowls can be played with intent in different ways using different implements and techniques by flowing through the spirit</a:t>
            </a:r>
          </a:p>
          <a:p>
            <a:r>
              <a:rPr lang="en-GB" sz="4800" dirty="0" smtClean="0"/>
              <a:t>Flow of intent for healing or peace etc. is released in the same way as we speak words</a:t>
            </a:r>
            <a:endParaRPr lang="en-GB" sz="4800" dirty="0"/>
          </a:p>
        </p:txBody>
      </p:sp>
    </p:spTree>
    <p:extLst>
      <p:ext uri="{BB962C8B-B14F-4D97-AF65-F5344CB8AC3E}">
        <p14:creationId xmlns:p14="http://schemas.microsoft.com/office/powerpoint/2010/main" val="7587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C		RED		</a:t>
            </a:r>
            <a:r>
              <a:rPr lang="en-GB" sz="4600" dirty="0"/>
              <a:t>	</a:t>
            </a:r>
            <a:endParaRPr lang="en-GB" sz="4600" dirty="0" smtClean="0"/>
          </a:p>
          <a:p>
            <a:r>
              <a:rPr lang="en-GB" sz="4600" dirty="0" smtClean="0"/>
              <a:t>D		ORANGE		</a:t>
            </a:r>
          </a:p>
          <a:p>
            <a:r>
              <a:rPr lang="en-GB" sz="4600" dirty="0" smtClean="0"/>
              <a:t>E		YELLOW	</a:t>
            </a:r>
            <a:r>
              <a:rPr lang="en-GB" sz="4600" dirty="0"/>
              <a:t>	</a:t>
            </a:r>
            <a:endParaRPr lang="en-GB" sz="4600" dirty="0" smtClean="0"/>
          </a:p>
          <a:p>
            <a:r>
              <a:rPr lang="en-GB" sz="4600" dirty="0" smtClean="0"/>
              <a:t>F		GREEN			</a:t>
            </a:r>
          </a:p>
          <a:p>
            <a:r>
              <a:rPr lang="en-GB" sz="4600" dirty="0" smtClean="0"/>
              <a:t>G		BLUE			</a:t>
            </a:r>
          </a:p>
          <a:p>
            <a:r>
              <a:rPr lang="en-GB" sz="4600" dirty="0" smtClean="0"/>
              <a:t>A		INDIGO			</a:t>
            </a:r>
          </a:p>
          <a:p>
            <a:r>
              <a:rPr lang="en-GB" sz="4600" dirty="0" smtClean="0"/>
              <a:t>B		VIOLET			</a:t>
            </a:r>
            <a:endParaRPr lang="en-GB" sz="4600" dirty="0"/>
          </a:p>
        </p:txBody>
      </p:sp>
    </p:spTree>
    <p:extLst>
      <p:ext uri="{BB962C8B-B14F-4D97-AF65-F5344CB8AC3E}">
        <p14:creationId xmlns:p14="http://schemas.microsoft.com/office/powerpoint/2010/main" val="38712210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C		RED			264hz		</a:t>
            </a:r>
          </a:p>
          <a:p>
            <a:r>
              <a:rPr lang="en-GB" sz="4600" dirty="0" smtClean="0"/>
              <a:t>D		ORANGE		300Hz	</a:t>
            </a:r>
          </a:p>
          <a:p>
            <a:r>
              <a:rPr lang="en-GB" sz="4600" dirty="0" smtClean="0"/>
              <a:t>E		YELLOW	</a:t>
            </a:r>
            <a:r>
              <a:rPr lang="en-GB" sz="4600" dirty="0"/>
              <a:t>	</a:t>
            </a:r>
            <a:r>
              <a:rPr lang="en-GB" sz="4600" dirty="0" smtClean="0"/>
              <a:t>336Hz</a:t>
            </a:r>
          </a:p>
          <a:p>
            <a:r>
              <a:rPr lang="en-GB" sz="4600" dirty="0" smtClean="0"/>
              <a:t>F		GREEN			353Hz</a:t>
            </a:r>
          </a:p>
          <a:p>
            <a:r>
              <a:rPr lang="en-GB" sz="4600" dirty="0" smtClean="0"/>
              <a:t>G		BLUE			402Hz</a:t>
            </a:r>
          </a:p>
          <a:p>
            <a:r>
              <a:rPr lang="en-GB" sz="4600" dirty="0" smtClean="0"/>
              <a:t>A		INDIGO			444Hz</a:t>
            </a:r>
          </a:p>
          <a:p>
            <a:r>
              <a:rPr lang="en-GB" sz="4600" dirty="0" smtClean="0"/>
              <a:t>B		VIOLET			484Hz</a:t>
            </a:r>
            <a:endParaRPr lang="en-GB" sz="4600" dirty="0"/>
          </a:p>
        </p:txBody>
      </p:sp>
    </p:spTree>
    <p:extLst>
      <p:ext uri="{BB962C8B-B14F-4D97-AF65-F5344CB8AC3E}">
        <p14:creationId xmlns:p14="http://schemas.microsoft.com/office/powerpoint/2010/main" val="9005314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7984" y="231585"/>
            <a:ext cx="2232248" cy="1323439"/>
          </a:xfrm>
          <a:prstGeom prst="rect">
            <a:avLst/>
          </a:prstGeom>
          <a:noFill/>
        </p:spPr>
        <p:txBody>
          <a:bodyPr wrap="square" rtlCol="0">
            <a:spAutoFit/>
          </a:bodyPr>
          <a:lstStyle/>
          <a:p>
            <a:pPr algn="ctr"/>
            <a:r>
              <a:rPr lang="en-GB" sz="4000" dirty="0" smtClean="0">
                <a:solidFill>
                  <a:srgbClr val="FFFF00"/>
                </a:solidFill>
                <a:latin typeface="Calibri" panose="020F0502020204030204" pitchFamily="34" charset="0"/>
                <a:cs typeface="Calibri" panose="020F0502020204030204" pitchFamily="34" charset="0"/>
              </a:rPr>
              <a:t>C Red</a:t>
            </a:r>
          </a:p>
          <a:p>
            <a:pPr algn="ctr"/>
            <a:r>
              <a:rPr lang="en-GB" sz="4000" dirty="0" smtClean="0">
                <a:solidFill>
                  <a:srgbClr val="FFFF00"/>
                </a:solidFill>
                <a:latin typeface="Calibri" panose="020F0502020204030204" pitchFamily="34" charset="0"/>
                <a:cs typeface="Calibri" panose="020F0502020204030204" pitchFamily="34" charset="0"/>
              </a:rPr>
              <a:t>264Hz</a:t>
            </a:r>
            <a:endParaRPr lang="en-GB" sz="4000" dirty="0">
              <a:solidFill>
                <a:srgbClr val="FFFF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7690" b="31485"/>
          <a:stretch/>
        </p:blipFill>
        <p:spPr>
          <a:xfrm>
            <a:off x="4499992" y="2132856"/>
            <a:ext cx="3857625" cy="348558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7637" b="31538"/>
          <a:stretch/>
        </p:blipFill>
        <p:spPr>
          <a:xfrm>
            <a:off x="481577" y="2132856"/>
            <a:ext cx="3857625" cy="3485586"/>
          </a:xfrm>
          <a:prstGeom prst="rect">
            <a:avLst/>
          </a:prstGeom>
        </p:spPr>
      </p:pic>
    </p:spTree>
    <p:extLst>
      <p:ext uri="{BB962C8B-B14F-4D97-AF65-F5344CB8AC3E}">
        <p14:creationId xmlns:p14="http://schemas.microsoft.com/office/powerpoint/2010/main" val="3457898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1046" y="116632"/>
            <a:ext cx="2232248" cy="1323439"/>
          </a:xfrm>
          <a:prstGeom prst="rect">
            <a:avLst/>
          </a:prstGeom>
          <a:noFill/>
        </p:spPr>
        <p:txBody>
          <a:bodyPr wrap="square" rtlCol="0">
            <a:spAutoFit/>
          </a:bodyPr>
          <a:lstStyle/>
          <a:p>
            <a:pPr algn="ctr"/>
            <a:r>
              <a:rPr lang="en-GB" sz="4000" dirty="0" smtClean="0">
                <a:solidFill>
                  <a:srgbClr val="FFFF00"/>
                </a:solidFill>
                <a:latin typeface="Calibri" panose="020F0502020204030204" pitchFamily="34" charset="0"/>
                <a:cs typeface="Calibri" panose="020F0502020204030204" pitchFamily="34" charset="0"/>
              </a:rPr>
              <a:t>D Orange</a:t>
            </a:r>
            <a:br>
              <a:rPr lang="en-GB" sz="4000" dirty="0" smtClean="0">
                <a:solidFill>
                  <a:srgbClr val="FFFF00"/>
                </a:solidFill>
                <a:latin typeface="Calibri" panose="020F0502020204030204" pitchFamily="34" charset="0"/>
                <a:cs typeface="Calibri" panose="020F0502020204030204" pitchFamily="34" charset="0"/>
              </a:rPr>
            </a:br>
            <a:r>
              <a:rPr lang="en-GB" sz="4000" dirty="0" smtClean="0">
                <a:solidFill>
                  <a:srgbClr val="FFFF00"/>
                </a:solidFill>
                <a:latin typeface="Calibri" panose="020F0502020204030204" pitchFamily="34" charset="0"/>
                <a:cs typeface="Calibri" panose="020F0502020204030204" pitchFamily="34" charset="0"/>
              </a:rPr>
              <a:t>300Hz</a:t>
            </a:r>
            <a:endParaRPr lang="en-GB" sz="4000" dirty="0">
              <a:solidFill>
                <a:srgbClr val="FFFF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947" b="30024"/>
          <a:stretch/>
        </p:blipFill>
        <p:spPr>
          <a:xfrm>
            <a:off x="4757086" y="1772816"/>
            <a:ext cx="3857625" cy="391109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442" b="29527"/>
          <a:stretch/>
        </p:blipFill>
        <p:spPr>
          <a:xfrm>
            <a:off x="355545" y="1772817"/>
            <a:ext cx="3857625" cy="3911098"/>
          </a:xfrm>
          <a:prstGeom prst="rect">
            <a:avLst/>
          </a:prstGeom>
        </p:spPr>
      </p:pic>
    </p:spTree>
    <p:extLst>
      <p:ext uri="{BB962C8B-B14F-4D97-AF65-F5344CB8AC3E}">
        <p14:creationId xmlns:p14="http://schemas.microsoft.com/office/powerpoint/2010/main" val="39918457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050" b="30693"/>
          <a:stretch/>
        </p:blipFill>
        <p:spPr>
          <a:xfrm>
            <a:off x="251520" y="1844824"/>
            <a:ext cx="3857625" cy="372097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4533" b="31209"/>
          <a:stretch/>
        </p:blipFill>
        <p:spPr>
          <a:xfrm>
            <a:off x="4644008" y="1844824"/>
            <a:ext cx="3857625" cy="3720975"/>
          </a:xfrm>
          <a:prstGeom prst="rect">
            <a:avLst/>
          </a:prstGeom>
        </p:spPr>
      </p:pic>
      <p:sp>
        <p:nvSpPr>
          <p:cNvPr id="4" name="TextBox 3"/>
          <p:cNvSpPr txBox="1"/>
          <p:nvPr/>
        </p:nvSpPr>
        <p:spPr>
          <a:xfrm>
            <a:off x="3127984" y="231585"/>
            <a:ext cx="2232248" cy="1323439"/>
          </a:xfrm>
          <a:prstGeom prst="rect">
            <a:avLst/>
          </a:prstGeom>
          <a:noFill/>
        </p:spPr>
        <p:txBody>
          <a:bodyPr wrap="square" rtlCol="0">
            <a:spAutoFit/>
          </a:bodyPr>
          <a:lstStyle/>
          <a:p>
            <a:pPr algn="ctr"/>
            <a:r>
              <a:rPr lang="en-GB" sz="4000" dirty="0" smtClean="0">
                <a:solidFill>
                  <a:srgbClr val="FFFF00"/>
                </a:solidFill>
                <a:latin typeface="Calibri" panose="020F0502020204030204" pitchFamily="34" charset="0"/>
                <a:cs typeface="Calibri" panose="020F0502020204030204" pitchFamily="34" charset="0"/>
              </a:rPr>
              <a:t>E Yellow</a:t>
            </a:r>
            <a:br>
              <a:rPr lang="en-GB" sz="4000" dirty="0" smtClean="0">
                <a:solidFill>
                  <a:srgbClr val="FFFF00"/>
                </a:solidFill>
                <a:latin typeface="Calibri" panose="020F0502020204030204" pitchFamily="34" charset="0"/>
                <a:cs typeface="Calibri" panose="020F0502020204030204" pitchFamily="34" charset="0"/>
              </a:rPr>
            </a:br>
            <a:r>
              <a:rPr lang="en-GB" sz="4000" dirty="0" smtClean="0">
                <a:solidFill>
                  <a:srgbClr val="FFFF00"/>
                </a:solidFill>
                <a:latin typeface="Calibri" panose="020F0502020204030204" pitchFamily="34" charset="0"/>
                <a:cs typeface="Calibri" panose="020F0502020204030204" pitchFamily="34" charset="0"/>
              </a:rPr>
              <a:t>336Hz</a:t>
            </a:r>
            <a:endParaRPr lang="en-GB" sz="40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89843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3729" b="31485"/>
          <a:stretch/>
        </p:blipFill>
        <p:spPr>
          <a:xfrm>
            <a:off x="4860031" y="1988840"/>
            <a:ext cx="3857625" cy="37571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729" b="31485"/>
          <a:stretch/>
        </p:blipFill>
        <p:spPr>
          <a:xfrm>
            <a:off x="251519" y="1988840"/>
            <a:ext cx="3857625" cy="3757189"/>
          </a:xfrm>
          <a:prstGeom prst="rect">
            <a:avLst/>
          </a:prstGeom>
        </p:spPr>
      </p:pic>
      <p:sp>
        <p:nvSpPr>
          <p:cNvPr id="5" name="TextBox 4"/>
          <p:cNvSpPr txBox="1"/>
          <p:nvPr/>
        </p:nvSpPr>
        <p:spPr>
          <a:xfrm>
            <a:off x="3127984" y="116632"/>
            <a:ext cx="2232248" cy="1323439"/>
          </a:xfrm>
          <a:prstGeom prst="rect">
            <a:avLst/>
          </a:prstGeom>
          <a:noFill/>
        </p:spPr>
        <p:txBody>
          <a:bodyPr wrap="square" rtlCol="0">
            <a:spAutoFit/>
          </a:bodyPr>
          <a:lstStyle/>
          <a:p>
            <a:pPr algn="ctr"/>
            <a:r>
              <a:rPr lang="en-GB" sz="4000" dirty="0">
                <a:solidFill>
                  <a:srgbClr val="FFFF00"/>
                </a:solidFill>
                <a:latin typeface="Calibri" panose="020F0502020204030204" pitchFamily="34" charset="0"/>
                <a:cs typeface="Calibri" panose="020F0502020204030204" pitchFamily="34" charset="0"/>
              </a:rPr>
              <a:t>F</a:t>
            </a:r>
            <a:r>
              <a:rPr lang="en-GB" sz="4000" dirty="0" smtClean="0">
                <a:solidFill>
                  <a:srgbClr val="FFFF00"/>
                </a:solidFill>
                <a:latin typeface="Calibri" panose="020F0502020204030204" pitchFamily="34" charset="0"/>
                <a:cs typeface="Calibri" panose="020F0502020204030204" pitchFamily="34" charset="0"/>
              </a:rPr>
              <a:t> Green</a:t>
            </a:r>
            <a:br>
              <a:rPr lang="en-GB" sz="4000" dirty="0" smtClean="0">
                <a:solidFill>
                  <a:srgbClr val="FFFF00"/>
                </a:solidFill>
                <a:latin typeface="Calibri" panose="020F0502020204030204" pitchFamily="34" charset="0"/>
                <a:cs typeface="Calibri" panose="020F0502020204030204" pitchFamily="34" charset="0"/>
              </a:rPr>
            </a:br>
            <a:r>
              <a:rPr lang="en-GB" sz="4000" dirty="0" smtClean="0">
                <a:solidFill>
                  <a:srgbClr val="FFFF00"/>
                </a:solidFill>
                <a:latin typeface="Calibri" panose="020F0502020204030204" pitchFamily="34" charset="0"/>
                <a:cs typeface="Calibri" panose="020F0502020204030204" pitchFamily="34" charset="0"/>
              </a:rPr>
              <a:t>353Hz</a:t>
            </a:r>
            <a:endParaRPr lang="en-GB" sz="40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96469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238" b="34125"/>
          <a:stretch/>
        </p:blipFill>
        <p:spPr>
          <a:xfrm>
            <a:off x="4589086" y="1916832"/>
            <a:ext cx="3857625" cy="340410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099" b="34264"/>
          <a:stretch/>
        </p:blipFill>
        <p:spPr>
          <a:xfrm>
            <a:off x="467544" y="1916832"/>
            <a:ext cx="3857625" cy="3404103"/>
          </a:xfrm>
          <a:prstGeom prst="rect">
            <a:avLst/>
          </a:prstGeom>
        </p:spPr>
      </p:pic>
      <p:sp>
        <p:nvSpPr>
          <p:cNvPr id="6" name="TextBox 5"/>
          <p:cNvSpPr txBox="1"/>
          <p:nvPr/>
        </p:nvSpPr>
        <p:spPr>
          <a:xfrm>
            <a:off x="3137037" y="231585"/>
            <a:ext cx="2232248" cy="1323439"/>
          </a:xfrm>
          <a:prstGeom prst="rect">
            <a:avLst/>
          </a:prstGeom>
          <a:noFill/>
        </p:spPr>
        <p:txBody>
          <a:bodyPr wrap="square" rtlCol="0">
            <a:spAutoFit/>
          </a:bodyPr>
          <a:lstStyle/>
          <a:p>
            <a:pPr algn="ctr"/>
            <a:r>
              <a:rPr lang="en-GB" sz="4000" dirty="0" smtClean="0">
                <a:solidFill>
                  <a:srgbClr val="FFFF00"/>
                </a:solidFill>
                <a:latin typeface="Calibri" panose="020F0502020204030204" pitchFamily="34" charset="0"/>
                <a:cs typeface="Calibri" panose="020F0502020204030204" pitchFamily="34" charset="0"/>
              </a:rPr>
              <a:t>G Blue</a:t>
            </a:r>
            <a:br>
              <a:rPr lang="en-GB" sz="4000" dirty="0" smtClean="0">
                <a:solidFill>
                  <a:srgbClr val="FFFF00"/>
                </a:solidFill>
                <a:latin typeface="Calibri" panose="020F0502020204030204" pitchFamily="34" charset="0"/>
                <a:cs typeface="Calibri" panose="020F0502020204030204" pitchFamily="34" charset="0"/>
              </a:rPr>
            </a:br>
            <a:r>
              <a:rPr lang="en-GB" sz="4000" dirty="0" smtClean="0">
                <a:solidFill>
                  <a:srgbClr val="FFFF00"/>
                </a:solidFill>
                <a:latin typeface="Calibri" panose="020F0502020204030204" pitchFamily="34" charset="0"/>
                <a:cs typeface="Calibri" panose="020F0502020204030204" pitchFamily="34" charset="0"/>
              </a:rPr>
              <a:t>402Hz</a:t>
            </a:r>
            <a:endParaRPr lang="en-GB" sz="40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98568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7984" y="231585"/>
            <a:ext cx="2232248" cy="1323439"/>
          </a:xfrm>
          <a:prstGeom prst="rect">
            <a:avLst/>
          </a:prstGeom>
          <a:noFill/>
        </p:spPr>
        <p:txBody>
          <a:bodyPr wrap="square" rtlCol="0">
            <a:spAutoFit/>
          </a:bodyPr>
          <a:lstStyle/>
          <a:p>
            <a:pPr algn="ctr"/>
            <a:r>
              <a:rPr lang="en-GB" sz="4000" dirty="0">
                <a:solidFill>
                  <a:srgbClr val="FFFF00"/>
                </a:solidFill>
                <a:latin typeface="Calibri" panose="020F0502020204030204" pitchFamily="34" charset="0"/>
                <a:cs typeface="Calibri" panose="020F0502020204030204" pitchFamily="34" charset="0"/>
              </a:rPr>
              <a:t>A</a:t>
            </a:r>
            <a:r>
              <a:rPr lang="en-GB" sz="4000" dirty="0" smtClean="0">
                <a:solidFill>
                  <a:srgbClr val="FFFF00"/>
                </a:solidFill>
                <a:latin typeface="Calibri" panose="020F0502020204030204" pitchFamily="34" charset="0"/>
                <a:cs typeface="Calibri" panose="020F0502020204030204" pitchFamily="34" charset="0"/>
              </a:rPr>
              <a:t> Indigo</a:t>
            </a:r>
            <a:br>
              <a:rPr lang="en-GB" sz="4000" dirty="0" smtClean="0">
                <a:solidFill>
                  <a:srgbClr val="FFFF00"/>
                </a:solidFill>
                <a:latin typeface="Calibri" panose="020F0502020204030204" pitchFamily="34" charset="0"/>
                <a:cs typeface="Calibri" panose="020F0502020204030204" pitchFamily="34" charset="0"/>
              </a:rPr>
            </a:br>
            <a:r>
              <a:rPr lang="en-GB" sz="4000" dirty="0" smtClean="0">
                <a:solidFill>
                  <a:srgbClr val="FFFF00"/>
                </a:solidFill>
                <a:latin typeface="Calibri" panose="020F0502020204030204" pitchFamily="34" charset="0"/>
                <a:cs typeface="Calibri" panose="020F0502020204030204" pitchFamily="34" charset="0"/>
              </a:rPr>
              <a:t>444Hz</a:t>
            </a:r>
            <a:endParaRPr lang="en-GB" sz="4000" dirty="0">
              <a:solidFill>
                <a:srgbClr val="FFFF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6998" b="33101"/>
          <a:stretch/>
        </p:blipFill>
        <p:spPr>
          <a:xfrm>
            <a:off x="427917" y="1988840"/>
            <a:ext cx="3857625" cy="342221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78" t="13170" r="-878" b="34949"/>
          <a:stretch/>
        </p:blipFill>
        <p:spPr>
          <a:xfrm>
            <a:off x="4860031" y="1920939"/>
            <a:ext cx="3857625" cy="3558011"/>
          </a:xfrm>
          <a:prstGeom prst="rect">
            <a:avLst/>
          </a:prstGeom>
        </p:spPr>
      </p:pic>
    </p:spTree>
    <p:extLst>
      <p:ext uri="{BB962C8B-B14F-4D97-AF65-F5344CB8AC3E}">
        <p14:creationId xmlns:p14="http://schemas.microsoft.com/office/powerpoint/2010/main" val="3529522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85000" lnSpcReduction="20000"/>
          </a:bodyPr>
          <a:lstStyle/>
          <a:p>
            <a:pPr>
              <a:lnSpc>
                <a:spcPct val="120000"/>
              </a:lnSpc>
            </a:pPr>
            <a:r>
              <a:rPr lang="en-GB" sz="4600" dirty="0" smtClean="0"/>
              <a:t>Creation was spoken into existence with sound electromagnetic energy and continues to exists through the power of God’s voice</a:t>
            </a:r>
          </a:p>
          <a:p>
            <a:pPr>
              <a:lnSpc>
                <a:spcPct val="120000"/>
              </a:lnSpc>
            </a:pPr>
            <a:r>
              <a:rPr lang="en-GB" sz="4600" dirty="0" smtClean="0"/>
              <a:t>God’s grace is the strings of vibrating energy within the fabric of everything </a:t>
            </a:r>
          </a:p>
          <a:p>
            <a:pPr>
              <a:lnSpc>
                <a:spcPct val="120000"/>
              </a:lnSpc>
            </a:pPr>
            <a:r>
              <a:rPr lang="en-GB" sz="4600" dirty="0" smtClean="0"/>
              <a:t>Everything is connected and powered by zero point energy from another spiritual, quantum or non-local dimension</a:t>
            </a:r>
          </a:p>
        </p:txBody>
      </p:sp>
    </p:spTree>
    <p:extLst>
      <p:ext uri="{BB962C8B-B14F-4D97-AF65-F5344CB8AC3E}">
        <p14:creationId xmlns:p14="http://schemas.microsoft.com/office/powerpoint/2010/main" val="115995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153" y="260648"/>
            <a:ext cx="2232248" cy="1323439"/>
          </a:xfrm>
          <a:prstGeom prst="rect">
            <a:avLst/>
          </a:prstGeom>
          <a:noFill/>
        </p:spPr>
        <p:txBody>
          <a:bodyPr wrap="square" rtlCol="0">
            <a:spAutoFit/>
          </a:bodyPr>
          <a:lstStyle/>
          <a:p>
            <a:pPr algn="ctr"/>
            <a:r>
              <a:rPr lang="en-GB" sz="4000" dirty="0">
                <a:solidFill>
                  <a:srgbClr val="FFFF00"/>
                </a:solidFill>
                <a:latin typeface="Calibri" panose="020F0502020204030204" pitchFamily="34" charset="0"/>
                <a:cs typeface="Calibri" panose="020F0502020204030204" pitchFamily="34" charset="0"/>
              </a:rPr>
              <a:t>B</a:t>
            </a:r>
            <a:r>
              <a:rPr lang="en-GB" sz="4000" dirty="0" smtClean="0">
                <a:solidFill>
                  <a:srgbClr val="FFFF00"/>
                </a:solidFill>
                <a:latin typeface="Calibri" panose="020F0502020204030204" pitchFamily="34" charset="0"/>
                <a:cs typeface="Calibri" panose="020F0502020204030204" pitchFamily="34" charset="0"/>
              </a:rPr>
              <a:t> Violet</a:t>
            </a:r>
          </a:p>
          <a:p>
            <a:pPr algn="ctr"/>
            <a:r>
              <a:rPr lang="en-GB" sz="4000" dirty="0" smtClean="0">
                <a:solidFill>
                  <a:srgbClr val="FFFF00"/>
                </a:solidFill>
                <a:latin typeface="Calibri" panose="020F0502020204030204" pitchFamily="34" charset="0"/>
                <a:cs typeface="Calibri" panose="020F0502020204030204" pitchFamily="34" charset="0"/>
              </a:rPr>
              <a:t>484Hz</a:t>
            </a:r>
            <a:endParaRPr lang="en-GB" sz="4000" dirty="0">
              <a:solidFill>
                <a:srgbClr val="FFFF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3403" b="29435"/>
          <a:stretch/>
        </p:blipFill>
        <p:spPr>
          <a:xfrm>
            <a:off x="4773512" y="1988840"/>
            <a:ext cx="3857625" cy="392015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465" b="29373"/>
          <a:stretch/>
        </p:blipFill>
        <p:spPr>
          <a:xfrm>
            <a:off x="597048" y="1988841"/>
            <a:ext cx="3857625" cy="3920152"/>
          </a:xfrm>
          <a:prstGeom prst="rect">
            <a:avLst/>
          </a:prstGeom>
        </p:spPr>
      </p:pic>
    </p:spTree>
    <p:extLst>
      <p:ext uri="{BB962C8B-B14F-4D97-AF65-F5344CB8AC3E}">
        <p14:creationId xmlns:p14="http://schemas.microsoft.com/office/powerpoint/2010/main" val="13975103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C		RED		SPIRIT LORD</a:t>
            </a:r>
          </a:p>
          <a:p>
            <a:r>
              <a:rPr lang="en-GB" sz="4600" dirty="0" smtClean="0"/>
              <a:t>D		ORANGE	WISDOM	</a:t>
            </a:r>
          </a:p>
          <a:p>
            <a:r>
              <a:rPr lang="en-GB" sz="4600" dirty="0" smtClean="0"/>
              <a:t>E		YELLOW	UNDERSTANDING</a:t>
            </a:r>
          </a:p>
          <a:p>
            <a:r>
              <a:rPr lang="en-GB" sz="4600" dirty="0" smtClean="0"/>
              <a:t>F		GREEN		COUNSEL</a:t>
            </a:r>
          </a:p>
          <a:p>
            <a:r>
              <a:rPr lang="en-GB" sz="4600" dirty="0" smtClean="0"/>
              <a:t>G		BLUE		MIGHT</a:t>
            </a:r>
          </a:p>
          <a:p>
            <a:r>
              <a:rPr lang="en-GB" sz="4600" dirty="0" smtClean="0"/>
              <a:t>A		INDIGO		KNOWLEDGE</a:t>
            </a:r>
          </a:p>
          <a:p>
            <a:r>
              <a:rPr lang="en-GB" sz="4600" dirty="0" smtClean="0"/>
              <a:t>B		VIOLET		FEAR OF LORD</a:t>
            </a:r>
          </a:p>
        </p:txBody>
      </p:sp>
    </p:spTree>
    <p:extLst>
      <p:ext uri="{BB962C8B-B14F-4D97-AF65-F5344CB8AC3E}">
        <p14:creationId xmlns:p14="http://schemas.microsoft.com/office/powerpoint/2010/main" val="25521523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C		RED		PROPHET</a:t>
            </a:r>
          </a:p>
          <a:p>
            <a:r>
              <a:rPr lang="en-GB" sz="4600" dirty="0" smtClean="0"/>
              <a:t>D		ORANGE	SERVANT</a:t>
            </a:r>
          </a:p>
          <a:p>
            <a:r>
              <a:rPr lang="en-GB" sz="4600" dirty="0" smtClean="0"/>
              <a:t>E		YELLOW	TEACHER</a:t>
            </a:r>
          </a:p>
          <a:p>
            <a:r>
              <a:rPr lang="en-GB" sz="4600" dirty="0" smtClean="0"/>
              <a:t>F		GREEN		EXHORTER</a:t>
            </a:r>
          </a:p>
          <a:p>
            <a:r>
              <a:rPr lang="en-GB" sz="4600" dirty="0" smtClean="0"/>
              <a:t>G		BLUE		GIVER</a:t>
            </a:r>
          </a:p>
          <a:p>
            <a:r>
              <a:rPr lang="en-GB" sz="4600" dirty="0" smtClean="0"/>
              <a:t>A		INDIGO		RULER</a:t>
            </a:r>
          </a:p>
          <a:p>
            <a:r>
              <a:rPr lang="en-GB" sz="4600" dirty="0" smtClean="0"/>
              <a:t>B		VIOLET		MERCY</a:t>
            </a:r>
          </a:p>
        </p:txBody>
      </p:sp>
    </p:spTree>
    <p:extLst>
      <p:ext uri="{BB962C8B-B14F-4D97-AF65-F5344CB8AC3E}">
        <p14:creationId xmlns:p14="http://schemas.microsoft.com/office/powerpoint/2010/main" val="28660172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C		RED		</a:t>
            </a:r>
            <a:r>
              <a:rPr lang="en-GB" sz="4600" dirty="0"/>
              <a:t>	</a:t>
            </a:r>
            <a:r>
              <a:rPr lang="en-GB" sz="4600" dirty="0" smtClean="0"/>
              <a:t>CONSCIENCE</a:t>
            </a:r>
          </a:p>
          <a:p>
            <a:r>
              <a:rPr lang="en-GB" sz="4600" dirty="0" smtClean="0"/>
              <a:t>D		ORANGE		</a:t>
            </a:r>
            <a:r>
              <a:rPr lang="en-GB" sz="4600" dirty="0"/>
              <a:t>IMAGINATION</a:t>
            </a:r>
            <a:endParaRPr lang="en-GB" sz="4600" dirty="0" smtClean="0"/>
          </a:p>
          <a:p>
            <a:r>
              <a:rPr lang="en-GB" sz="4600" dirty="0" smtClean="0"/>
              <a:t>E		YELLOW		REASON</a:t>
            </a:r>
          </a:p>
          <a:p>
            <a:r>
              <a:rPr lang="en-GB" sz="4600" dirty="0" smtClean="0"/>
              <a:t>F		GREEN			</a:t>
            </a:r>
            <a:r>
              <a:rPr lang="en-GB" sz="4600" dirty="0"/>
              <a:t>MIND	HEART</a:t>
            </a:r>
            <a:endParaRPr lang="en-GB" sz="4600" dirty="0" smtClean="0"/>
          </a:p>
          <a:p>
            <a:r>
              <a:rPr lang="en-GB" sz="4600" dirty="0" smtClean="0"/>
              <a:t>G		BLUE			EMOTIONS</a:t>
            </a:r>
          </a:p>
          <a:p>
            <a:r>
              <a:rPr lang="en-GB" sz="4600" dirty="0" smtClean="0"/>
              <a:t>A		INDIGO			WILL</a:t>
            </a:r>
          </a:p>
          <a:p>
            <a:r>
              <a:rPr lang="en-GB" sz="4600" dirty="0" smtClean="0"/>
              <a:t>B		VIOLET			CHOICE</a:t>
            </a:r>
          </a:p>
        </p:txBody>
      </p:sp>
    </p:spTree>
    <p:extLst>
      <p:ext uri="{BB962C8B-B14F-4D97-AF65-F5344CB8AC3E}">
        <p14:creationId xmlns:p14="http://schemas.microsoft.com/office/powerpoint/2010/main" val="5366525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381" y="0"/>
            <a:ext cx="6507238" cy="6858000"/>
          </a:xfrm>
          <a:prstGeom prst="rect">
            <a:avLst/>
          </a:prstGeom>
        </p:spPr>
      </p:pic>
    </p:spTree>
    <p:extLst>
      <p:ext uri="{BB962C8B-B14F-4D97-AF65-F5344CB8AC3E}">
        <p14:creationId xmlns:p14="http://schemas.microsoft.com/office/powerpoint/2010/main" val="26422688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C		RED			ROOT		</a:t>
            </a:r>
          </a:p>
          <a:p>
            <a:r>
              <a:rPr lang="en-GB" sz="4600" dirty="0" smtClean="0"/>
              <a:t>D		ORANGE		SACRAL</a:t>
            </a:r>
          </a:p>
          <a:p>
            <a:r>
              <a:rPr lang="en-GB" sz="4600" dirty="0" smtClean="0"/>
              <a:t>E		YELLOW		SOLAR PLEXUS</a:t>
            </a:r>
          </a:p>
          <a:p>
            <a:r>
              <a:rPr lang="en-GB" sz="4600" dirty="0" smtClean="0"/>
              <a:t>F		GREEN			HEART</a:t>
            </a:r>
          </a:p>
          <a:p>
            <a:r>
              <a:rPr lang="en-GB" sz="4600" dirty="0" smtClean="0"/>
              <a:t>G		BLUE			THROAT</a:t>
            </a:r>
          </a:p>
          <a:p>
            <a:r>
              <a:rPr lang="en-GB" sz="4600" dirty="0" smtClean="0"/>
              <a:t>A		INDIGO			IMAGINATION</a:t>
            </a:r>
          </a:p>
          <a:p>
            <a:r>
              <a:rPr lang="en-GB" sz="4600" dirty="0" smtClean="0"/>
              <a:t>B		VIOLET			CROWN MIND</a:t>
            </a:r>
          </a:p>
        </p:txBody>
      </p:sp>
    </p:spTree>
    <p:extLst>
      <p:ext uri="{BB962C8B-B14F-4D97-AF65-F5344CB8AC3E}">
        <p14:creationId xmlns:p14="http://schemas.microsoft.com/office/powerpoint/2010/main" val="1027563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7384"/>
            <a:ext cx="6840760" cy="684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4748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7384"/>
            <a:ext cx="6912768" cy="691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7556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a:bodyPr>
          <a:lstStyle/>
          <a:p>
            <a:r>
              <a:rPr lang="en-GB" sz="4600" dirty="0" smtClean="0"/>
              <a:t>Health </a:t>
            </a:r>
            <a:r>
              <a:rPr lang="en-GB" sz="4600" dirty="0"/>
              <a:t>is the state of coming into balance and harmony with our </a:t>
            </a:r>
            <a:r>
              <a:rPr lang="en-GB" sz="4600" dirty="0" smtClean="0"/>
              <a:t>identity and destiny as sons</a:t>
            </a:r>
          </a:p>
          <a:p>
            <a:r>
              <a:rPr lang="en-GB" sz="4800" dirty="0" smtClean="0">
                <a:effectLst>
                  <a:outerShdw blurRad="38100" dist="38100" dir="2700000" algn="tl">
                    <a:srgbClr val="000000">
                      <a:alpha val="43137"/>
                    </a:srgbClr>
                  </a:outerShdw>
                </a:effectLst>
              </a:rPr>
              <a:t>As thought forms </a:t>
            </a:r>
            <a:r>
              <a:rPr lang="en-GB" sz="4800" dirty="0">
                <a:effectLst>
                  <a:outerShdw blurRad="38100" dist="38100" dir="2700000" algn="tl">
                    <a:srgbClr val="000000">
                      <a:alpha val="43137"/>
                    </a:srgbClr>
                  </a:outerShdw>
                </a:effectLst>
              </a:rPr>
              <a:t>are energy, the intention with which one approaches healing work is of utmost importance. </a:t>
            </a:r>
            <a:endParaRPr lang="en-GB" sz="4800" dirty="0" smtClean="0">
              <a:effectLst>
                <a:outerShdw blurRad="38100" dist="38100" dir="2700000" algn="tl">
                  <a:srgbClr val="000000">
                    <a:alpha val="43137"/>
                  </a:srgbClr>
                </a:outerShdw>
              </a:effectLst>
            </a:endParaRPr>
          </a:p>
          <a:p>
            <a:r>
              <a:rPr lang="en-GB" sz="4800" dirty="0" smtClean="0">
                <a:effectLst>
                  <a:outerShdw blurRad="38100" dist="38100" dir="2700000" algn="tl">
                    <a:srgbClr val="000000">
                      <a:alpha val="43137"/>
                    </a:srgbClr>
                  </a:outerShdw>
                </a:effectLst>
              </a:rPr>
              <a:t>Intention </a:t>
            </a:r>
            <a:r>
              <a:rPr lang="en-GB" sz="4800" dirty="0">
                <a:effectLst>
                  <a:outerShdw blurRad="38100" dist="38100" dir="2700000" algn="tl">
                    <a:srgbClr val="000000">
                      <a:alpha val="43137"/>
                    </a:srgbClr>
                  </a:outerShdw>
                </a:effectLst>
              </a:rPr>
              <a:t>is a clearly formed </a:t>
            </a:r>
            <a:r>
              <a:rPr lang="en-GB" sz="4800" dirty="0" smtClean="0">
                <a:effectLst>
                  <a:outerShdw blurRad="38100" dist="38100" dir="2700000" algn="tl">
                    <a:srgbClr val="000000">
                      <a:alpha val="43137"/>
                    </a:srgbClr>
                  </a:outerShdw>
                </a:effectLst>
              </a:rPr>
              <a:t>thought that is released intentionally</a:t>
            </a:r>
            <a:endParaRPr lang="en-GB"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689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85000" lnSpcReduction="10000"/>
          </a:bodyPr>
          <a:lstStyle/>
          <a:p>
            <a:pPr>
              <a:lnSpc>
                <a:spcPct val="110000"/>
              </a:lnSpc>
            </a:pPr>
            <a:r>
              <a:rPr lang="en-GB" sz="4600" dirty="0"/>
              <a:t>Rom 8:19 For the anxious longing of the creation waits eagerly for the revealing of the sons of God. </a:t>
            </a:r>
            <a:r>
              <a:rPr lang="en-GB" sz="4600" dirty="0" smtClean="0"/>
              <a:t>21 </a:t>
            </a:r>
            <a:r>
              <a:rPr lang="en-GB" sz="4600" dirty="0"/>
              <a:t>that the creation itself also will be set free from its slavery to corruption into the freedom of the glory of the children of God</a:t>
            </a:r>
            <a:r>
              <a:rPr lang="en-GB" sz="4600" dirty="0" smtClean="0"/>
              <a:t>.</a:t>
            </a:r>
          </a:p>
          <a:p>
            <a:pPr>
              <a:lnSpc>
                <a:spcPct val="110000"/>
              </a:lnSpc>
            </a:pPr>
            <a:r>
              <a:rPr lang="en-GB" sz="4600" dirty="0" smtClean="0">
                <a:effectLst>
                  <a:outerShdw blurRad="38100" dist="38100" dir="2700000" algn="tl">
                    <a:srgbClr val="000000">
                      <a:alpha val="43137"/>
                    </a:srgbClr>
                  </a:outerShdw>
                </a:effectLst>
              </a:rPr>
              <a:t>We need to become healthy and whole spirit, soul </a:t>
            </a:r>
            <a:r>
              <a:rPr lang="en-GB" sz="4600" smtClean="0">
                <a:effectLst>
                  <a:outerShdw blurRad="38100" dist="38100" dir="2700000" algn="tl">
                    <a:srgbClr val="000000">
                      <a:alpha val="43137"/>
                    </a:srgbClr>
                  </a:outerShdw>
                </a:effectLst>
              </a:rPr>
              <a:t>and body for </a:t>
            </a:r>
            <a:r>
              <a:rPr lang="en-GB" sz="4600" dirty="0" smtClean="0">
                <a:effectLst>
                  <a:outerShdw blurRad="38100" dist="38100" dir="2700000" algn="tl">
                    <a:srgbClr val="000000">
                      <a:alpha val="43137"/>
                    </a:srgbClr>
                  </a:outerShdw>
                </a:effectLst>
              </a:rPr>
              <a:t>creation to respond to our sonship and be set free</a:t>
            </a:r>
            <a:endParaRPr lang="en-GB"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359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There </a:t>
            </a:r>
            <a:r>
              <a:rPr lang="en-GB" sz="4600" dirty="0"/>
              <a:t>are dimensional realities that </a:t>
            </a:r>
            <a:r>
              <a:rPr lang="en-GB" sz="4600" dirty="0" smtClean="0"/>
              <a:t>exist that are non-local and invisible to our natural eyes</a:t>
            </a:r>
          </a:p>
          <a:p>
            <a:r>
              <a:rPr lang="en-GB" sz="4600" dirty="0" err="1" smtClean="0"/>
              <a:t>Heb</a:t>
            </a:r>
            <a:r>
              <a:rPr lang="en-GB" sz="4600" dirty="0"/>
              <a:t> </a:t>
            </a:r>
            <a:r>
              <a:rPr lang="en-GB" sz="4600" dirty="0" smtClean="0"/>
              <a:t>11:3 By </a:t>
            </a:r>
            <a:r>
              <a:rPr lang="en-GB" sz="4600" dirty="0"/>
              <a:t>faith we understand that the worlds were prepared by the word of God, so that what is seen was not made out of things which are visible.</a:t>
            </a:r>
          </a:p>
          <a:p>
            <a:endParaRPr lang="en-GB" sz="4600" dirty="0" smtClean="0"/>
          </a:p>
        </p:txBody>
      </p:sp>
    </p:spTree>
    <p:extLst>
      <p:ext uri="{BB962C8B-B14F-4D97-AF65-F5344CB8AC3E}">
        <p14:creationId xmlns:p14="http://schemas.microsoft.com/office/powerpoint/2010/main" val="233042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59797"/>
            <a:ext cx="6447805" cy="631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1839629" y="2060848"/>
            <a:ext cx="5112568" cy="3456384"/>
          </a:xfrm>
          <a:prstGeom prst="rect">
            <a:avLst/>
          </a:prstGeom>
          <a:effectLst/>
        </p:spPr>
        <p:txBody>
          <a:bodyPr lIns="0" tIns="0" rIns="0" bIns="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0000"/>
              </a:lnSpc>
              <a:spcBef>
                <a:spcPts val="600"/>
              </a:spcBef>
              <a:buNone/>
            </a:pPr>
            <a:r>
              <a:rPr lang="en-GB" sz="4400" dirty="0" smtClean="0">
                <a:solidFill>
                  <a:srgbClr val="002060"/>
                </a:solidFill>
                <a:latin typeface="Calibri" panose="020F0502020204030204" pitchFamily="34" charset="0"/>
                <a:cs typeface="Calibri" panose="020F0502020204030204" pitchFamily="34" charset="0"/>
              </a:rPr>
              <a:t>Tune and engage your spirit to the frequency of the Father’s words on the carrier wave</a:t>
            </a:r>
          </a:p>
        </p:txBody>
      </p:sp>
    </p:spTree>
    <p:extLst>
      <p:ext uri="{BB962C8B-B14F-4D97-AF65-F5344CB8AC3E}">
        <p14:creationId xmlns:p14="http://schemas.microsoft.com/office/powerpoint/2010/main" val="38818342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59797"/>
            <a:ext cx="6447805" cy="631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1839629" y="2060848"/>
            <a:ext cx="5112568" cy="3456384"/>
          </a:xfrm>
          <a:prstGeom prst="rect">
            <a:avLst/>
          </a:prstGeom>
          <a:effectLst/>
        </p:spPr>
        <p:txBody>
          <a:bodyPr lIns="0" tIns="0" rIns="0" bIns="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0000"/>
              </a:lnSpc>
              <a:spcBef>
                <a:spcPts val="600"/>
              </a:spcBef>
              <a:buNone/>
            </a:pPr>
            <a:r>
              <a:rPr lang="en-GB" sz="4400" dirty="0" smtClean="0">
                <a:solidFill>
                  <a:srgbClr val="002060"/>
                </a:solidFill>
                <a:latin typeface="Calibri" panose="020F0502020204030204" pitchFamily="34" charset="0"/>
                <a:cs typeface="Calibri" panose="020F0502020204030204" pitchFamily="34" charset="0"/>
              </a:rPr>
              <a:t>Tune and engage your spirit to the healing frequency on the carrier wave</a:t>
            </a:r>
          </a:p>
        </p:txBody>
      </p:sp>
    </p:spTree>
    <p:extLst>
      <p:ext uri="{BB962C8B-B14F-4D97-AF65-F5344CB8AC3E}">
        <p14:creationId xmlns:p14="http://schemas.microsoft.com/office/powerpoint/2010/main" val="39376996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59797"/>
            <a:ext cx="6447805" cy="631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1839629" y="2060848"/>
            <a:ext cx="5112568" cy="3456384"/>
          </a:xfrm>
          <a:prstGeom prst="rect">
            <a:avLst/>
          </a:prstGeom>
          <a:effectLst/>
        </p:spPr>
        <p:txBody>
          <a:bodyPr lIns="0" tIns="0" rIns="0" bIns="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0000"/>
              </a:lnSpc>
              <a:spcBef>
                <a:spcPts val="600"/>
              </a:spcBef>
              <a:buNone/>
            </a:pPr>
            <a:r>
              <a:rPr lang="en-GB" sz="4400" dirty="0" smtClean="0">
                <a:solidFill>
                  <a:srgbClr val="002060"/>
                </a:solidFill>
                <a:latin typeface="Calibri" panose="020F0502020204030204" pitchFamily="34" charset="0"/>
                <a:cs typeface="Calibri" panose="020F0502020204030204" pitchFamily="34" charset="0"/>
              </a:rPr>
              <a:t>Tune and engage your spirit to the intention released on the carrier wave</a:t>
            </a:r>
          </a:p>
        </p:txBody>
      </p:sp>
    </p:spTree>
    <p:extLst>
      <p:ext uri="{BB962C8B-B14F-4D97-AF65-F5344CB8AC3E}">
        <p14:creationId xmlns:p14="http://schemas.microsoft.com/office/powerpoint/2010/main" val="33731930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lnSpcReduction="10000"/>
          </a:bodyPr>
          <a:lstStyle/>
          <a:p>
            <a:r>
              <a:rPr lang="en-GB" sz="4600" dirty="0"/>
              <a:t>What are chakras</a:t>
            </a:r>
            <a:r>
              <a:rPr lang="en-GB" sz="4600" dirty="0" smtClean="0"/>
              <a:t>?</a:t>
            </a:r>
            <a:endParaRPr lang="en-GB" sz="4600" dirty="0"/>
          </a:p>
          <a:p>
            <a:r>
              <a:rPr lang="en-GB" sz="4600" dirty="0"/>
              <a:t>A</a:t>
            </a:r>
            <a:r>
              <a:rPr lang="en-GB" sz="4600" dirty="0" smtClean="0"/>
              <a:t>t </a:t>
            </a:r>
            <a:r>
              <a:rPr lang="en-GB" sz="4600" dirty="0"/>
              <a:t>the inner core, spin seven wheel-like energy </a:t>
            </a:r>
            <a:r>
              <a:rPr lang="en-GB" sz="4600" dirty="0" smtClean="0"/>
              <a:t>centres </a:t>
            </a:r>
            <a:r>
              <a:rPr lang="en-GB" sz="4600" dirty="0"/>
              <a:t>called chakras. </a:t>
            </a:r>
            <a:endParaRPr lang="en-GB" sz="4600" dirty="0" smtClean="0"/>
          </a:p>
          <a:p>
            <a:r>
              <a:rPr lang="en-GB" sz="4600" dirty="0" smtClean="0"/>
              <a:t>They </a:t>
            </a:r>
            <a:r>
              <a:rPr lang="en-GB" sz="4600" dirty="0"/>
              <a:t>are measurable patterns of electromagnetic activity, </a:t>
            </a:r>
            <a:r>
              <a:rPr lang="en-GB" sz="4600" dirty="0" smtClean="0"/>
              <a:t>centres </a:t>
            </a:r>
            <a:r>
              <a:rPr lang="en-GB" sz="4600" dirty="0"/>
              <a:t>for the reception, assimilation and transmission of life energies. Each chakra reflects essential aspects of consciousness, </a:t>
            </a:r>
          </a:p>
        </p:txBody>
      </p:sp>
    </p:spTree>
    <p:extLst>
      <p:ext uri="{BB962C8B-B14F-4D97-AF65-F5344CB8AC3E}">
        <p14:creationId xmlns:p14="http://schemas.microsoft.com/office/powerpoint/2010/main" val="35290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Mark </a:t>
            </a:r>
            <a:r>
              <a:rPr lang="en-GB" sz="4600" dirty="0" err="1" smtClean="0"/>
              <a:t>Virkler</a:t>
            </a:r>
            <a:endParaRPr lang="en-GB" sz="4600" dirty="0" smtClean="0"/>
          </a:p>
          <a:p>
            <a:r>
              <a:rPr lang="en-GB" sz="4600" dirty="0" smtClean="0"/>
              <a:t>First</a:t>
            </a:r>
            <a:r>
              <a:rPr lang="en-GB" sz="4600" dirty="0"/>
              <a:t>, I don’t see any truth as being a “New Age truth”. All truth is God’s truth! He is the all-knowing One, and He reveals His knowledge to ALL, even evil men (or New Agers, or Hindu or Chinese, or Americans). </a:t>
            </a:r>
            <a:endParaRPr lang="en-GB" sz="4600" dirty="0" smtClean="0"/>
          </a:p>
        </p:txBody>
      </p:sp>
    </p:spTree>
    <p:extLst>
      <p:ext uri="{BB962C8B-B14F-4D97-AF65-F5344CB8AC3E}">
        <p14:creationId xmlns:p14="http://schemas.microsoft.com/office/powerpoint/2010/main" val="360755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For </a:t>
            </a:r>
            <a:r>
              <a:rPr lang="en-GB" sz="4600" dirty="0"/>
              <a:t>example, God gave Pharaoh, the evil king of Egypt, dreams of seven fat cows and seven skinny cows (Gen. 41), which gave him wisdom as to how to provide for his kingdom for the next 14 years. </a:t>
            </a:r>
            <a:endParaRPr lang="en-GB" sz="4600" dirty="0" smtClean="0"/>
          </a:p>
        </p:txBody>
      </p:sp>
    </p:spTree>
    <p:extLst>
      <p:ext uri="{BB962C8B-B14F-4D97-AF65-F5344CB8AC3E}">
        <p14:creationId xmlns:p14="http://schemas.microsoft.com/office/powerpoint/2010/main" val="81748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a:bodyPr>
          <a:lstStyle/>
          <a:p>
            <a:r>
              <a:rPr lang="en-GB" sz="4600" dirty="0" smtClean="0"/>
              <a:t>So </a:t>
            </a:r>
            <a:r>
              <a:rPr lang="en-GB" sz="4600" dirty="0"/>
              <a:t>just because an evil king, or a New Ager, a Hindu or an agnostic American has received some insight, I still call it God’s insights</a:t>
            </a:r>
            <a:r>
              <a:rPr lang="en-GB" sz="4600" dirty="0" smtClean="0"/>
              <a:t>.</a:t>
            </a:r>
          </a:p>
          <a:p>
            <a:r>
              <a:rPr lang="en-GB" sz="4600" dirty="0"/>
              <a:t>I never bother to ask if New Agers or unbelievers believe something or not, as it is irrelevant to me what they believe</a:t>
            </a:r>
            <a:r>
              <a:rPr lang="en-GB" sz="4600" dirty="0" smtClean="0"/>
              <a:t>. </a:t>
            </a:r>
          </a:p>
        </p:txBody>
      </p:sp>
    </p:spTree>
    <p:extLst>
      <p:ext uri="{BB962C8B-B14F-4D97-AF65-F5344CB8AC3E}">
        <p14:creationId xmlns:p14="http://schemas.microsoft.com/office/powerpoint/2010/main" val="225655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lnSpcReduction="10000"/>
          </a:bodyPr>
          <a:lstStyle/>
          <a:p>
            <a:r>
              <a:rPr lang="en-GB" sz="4600" dirty="0" smtClean="0"/>
              <a:t>I </a:t>
            </a:r>
            <a:r>
              <a:rPr lang="en-GB" sz="4600" dirty="0"/>
              <a:t>do not live in reaction to them or in rejection of what they know. I live in God’s truth, and for sure, they can and do pick up some of God’s truth, and that is not a problem to me. </a:t>
            </a:r>
            <a:endParaRPr lang="en-GB" sz="4600" dirty="0" smtClean="0"/>
          </a:p>
          <a:p>
            <a:r>
              <a:rPr lang="en-GB" sz="4600" dirty="0" smtClean="0"/>
              <a:t>So </a:t>
            </a:r>
            <a:r>
              <a:rPr lang="en-GB" sz="4600" dirty="0"/>
              <a:t>for example, I believe in aerodynamics, as do many New Agers. </a:t>
            </a:r>
            <a:endParaRPr lang="en-GB" sz="4600" dirty="0" smtClean="0"/>
          </a:p>
          <a:p>
            <a:r>
              <a:rPr lang="en-GB" sz="4600" dirty="0" smtClean="0"/>
              <a:t>Not </a:t>
            </a:r>
            <a:r>
              <a:rPr lang="en-GB" sz="4600" dirty="0"/>
              <a:t>a problem as far as I can see.</a:t>
            </a:r>
          </a:p>
        </p:txBody>
      </p:sp>
    </p:spTree>
    <p:extLst>
      <p:ext uri="{BB962C8B-B14F-4D97-AF65-F5344CB8AC3E}">
        <p14:creationId xmlns:p14="http://schemas.microsoft.com/office/powerpoint/2010/main" val="258022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lnSpcReduction="10000"/>
          </a:bodyPr>
          <a:lstStyle/>
          <a:p>
            <a:r>
              <a:rPr lang="en-GB" sz="4600" dirty="0"/>
              <a:t>Second, there is nothing in the Bible that specifically discusses chakras. We cannot point to a specific verse that mentions the word chakra to give us God’s view on the topic. </a:t>
            </a:r>
            <a:endParaRPr lang="en-GB" sz="4600" dirty="0" smtClean="0"/>
          </a:p>
          <a:p>
            <a:r>
              <a:rPr lang="en-GB" sz="4600" dirty="0" smtClean="0"/>
              <a:t>So </a:t>
            </a:r>
            <a:r>
              <a:rPr lang="en-GB" sz="4600" dirty="0"/>
              <a:t>then I ask the question, “Do chakras violate any biblical principle, or are they compatible with any biblical principles</a:t>
            </a:r>
            <a:r>
              <a:rPr lang="en-GB" sz="4600" dirty="0" smtClean="0"/>
              <a:t>?”</a:t>
            </a:r>
            <a:endParaRPr lang="en-GB" sz="4600" dirty="0"/>
          </a:p>
        </p:txBody>
      </p:sp>
    </p:spTree>
    <p:extLst>
      <p:ext uri="{BB962C8B-B14F-4D97-AF65-F5344CB8AC3E}">
        <p14:creationId xmlns:p14="http://schemas.microsoft.com/office/powerpoint/2010/main" val="338781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 Frequencies</a:t>
            </a:r>
            <a:endParaRPr lang="en-GB" dirty="0"/>
          </a:p>
        </p:txBody>
      </p:sp>
      <p:sp>
        <p:nvSpPr>
          <p:cNvPr id="3" name="Content Placeholder 2"/>
          <p:cNvSpPr>
            <a:spLocks noGrp="1"/>
          </p:cNvSpPr>
          <p:nvPr>
            <p:ph idx="1"/>
          </p:nvPr>
        </p:nvSpPr>
        <p:spPr>
          <a:xfrm>
            <a:off x="0" y="887240"/>
            <a:ext cx="9144000" cy="5970760"/>
          </a:xfrm>
        </p:spPr>
        <p:txBody>
          <a:bodyPr lIns="0" tIns="0" rIns="0" bIns="0">
            <a:normAutofit fontScale="92500" lnSpcReduction="10000"/>
          </a:bodyPr>
          <a:lstStyle/>
          <a:p>
            <a:r>
              <a:rPr lang="en-GB" sz="4600" dirty="0" smtClean="0"/>
              <a:t>We </a:t>
            </a:r>
            <a:r>
              <a:rPr lang="en-GB" sz="4600" dirty="0"/>
              <a:t>should start by defining “chakra” so we know exactly what we are talking about. </a:t>
            </a:r>
            <a:endParaRPr lang="en-GB" sz="4600" dirty="0" smtClean="0"/>
          </a:p>
          <a:p>
            <a:r>
              <a:rPr lang="en-GB" sz="4600" dirty="0" smtClean="0"/>
              <a:t>Let’s </a:t>
            </a:r>
            <a:r>
              <a:rPr lang="en-GB" sz="4600" dirty="0"/>
              <a:t>go with the following working definition if we can: “Chakras are believed to be </a:t>
            </a:r>
            <a:r>
              <a:rPr lang="en-GB" sz="4600" dirty="0" smtClean="0"/>
              <a:t>centres </a:t>
            </a:r>
            <a:r>
              <a:rPr lang="en-GB" sz="4600" dirty="0"/>
              <a:t>of energy, located on the midline of the body. </a:t>
            </a:r>
            <a:endParaRPr lang="en-GB" sz="4600" dirty="0" smtClean="0"/>
          </a:p>
          <a:p>
            <a:r>
              <a:rPr lang="en-GB" sz="4600" dirty="0" smtClean="0"/>
              <a:t>There </a:t>
            </a:r>
            <a:r>
              <a:rPr lang="en-GB" sz="4600" dirty="0"/>
              <a:t>are seven of them, and they govern our psychological properties</a:t>
            </a:r>
            <a:r>
              <a:rPr lang="en-GB" sz="4600" dirty="0" smtClean="0"/>
              <a:t>.”</a:t>
            </a:r>
            <a:endParaRPr lang="en-GB" sz="4600" dirty="0"/>
          </a:p>
        </p:txBody>
      </p:sp>
    </p:spTree>
    <p:extLst>
      <p:ext uri="{BB962C8B-B14F-4D97-AF65-F5344CB8AC3E}">
        <p14:creationId xmlns:p14="http://schemas.microsoft.com/office/powerpoint/2010/main" val="24585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normal">
  <a:themeElements>
    <a:clrScheme name="Office The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Office The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Office Theme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Office Theme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Office Theme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Office Theme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Office Theme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Office Theme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32760</TotalTime>
  <Words>3780</Words>
  <Application>Microsoft Office PowerPoint</Application>
  <PresentationFormat>On-screen Show (4:3)</PresentationFormat>
  <Paragraphs>352</Paragraphs>
  <Slides>115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115</vt:i4>
      </vt:variant>
    </vt:vector>
  </HeadingPairs>
  <TitlesOfParts>
    <vt:vector size="119" baseType="lpstr">
      <vt:lpstr>Arial</vt:lpstr>
      <vt:lpstr>Calibri</vt:lpstr>
      <vt:lpstr>Wingdings</vt:lpstr>
      <vt:lpstr>normal</vt:lpstr>
      <vt:lpstr>Sound Frequencies</vt:lpstr>
      <vt:lpstr>PowerPoint Presentation</vt:lpstr>
      <vt:lpstr>PowerPoint Presentation</vt:lpstr>
      <vt:lpstr>PowerPoint Presentation</vt:lpstr>
      <vt:lpstr>PowerPoint Presentation</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PowerPoint Presentation</vt:lpstr>
      <vt:lpstr>Sound Frequencies</vt:lpstr>
      <vt:lpstr>PowerPoint Presentation</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PowerPoint Presentation</vt:lpstr>
      <vt:lpstr>PowerPoint Presentation</vt:lpstr>
      <vt:lpstr>PowerPoint Presentation</vt:lpstr>
      <vt:lpstr>Sound Frequencies</vt:lpstr>
      <vt:lpstr>PowerPoint Presentation</vt:lpstr>
      <vt:lpstr>PowerPoint Presentation</vt:lpstr>
      <vt:lpstr>Sound Frequencies</vt:lpstr>
      <vt:lpstr>Sound Frequencies</vt:lpstr>
      <vt:lpstr>Sound Frequencies</vt:lpstr>
      <vt:lpstr>Sound Frequencies</vt:lpstr>
      <vt:lpstr>Sound Frequencies</vt:lpstr>
      <vt:lpstr>Sound Frequencies</vt:lpstr>
      <vt:lpstr>Sound Frequencies</vt:lpstr>
      <vt:lpstr>PowerPoint Presentation</vt:lpstr>
      <vt:lpstr>PowerPoint Presentation</vt:lpstr>
      <vt:lpstr>PowerPoint Presentation</vt:lpstr>
      <vt:lpstr>Sound Frequencies</vt:lpstr>
      <vt:lpstr>Sound Frequencies</vt:lpstr>
      <vt:lpstr>PowerPoint Presentation</vt:lpstr>
      <vt:lpstr>Sound Frequencies</vt:lpstr>
      <vt:lpstr>PowerPoint Presentation</vt:lpstr>
      <vt:lpstr>PowerPoint Presentation</vt:lpstr>
      <vt:lpstr>PowerPoint Presentation</vt:lpstr>
      <vt:lpstr>PowerPoint Presentation</vt:lpstr>
      <vt:lpstr>Sound Frequencies</vt:lpstr>
      <vt:lpstr>Sound Frequencies</vt:lpstr>
      <vt:lpstr>PowerPoint Presentation</vt:lpstr>
      <vt:lpstr>Sound Frequencies</vt:lpstr>
      <vt:lpstr>Sound Frequencies</vt:lpstr>
      <vt:lpstr>Sound Frequencies</vt:lpstr>
      <vt:lpstr>Sound Frequencies</vt:lpstr>
      <vt:lpstr>Sound Frequencies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Sound Frequencies</vt:lpstr>
      <vt:lpstr>Sound Frequencies</vt:lpstr>
      <vt:lpstr>Sound Frequencies</vt:lpstr>
      <vt:lpstr>PowerPoint Presentation</vt:lpstr>
      <vt:lpstr>Sound Frequencies</vt:lpstr>
      <vt:lpstr>PowerPoint Presentation</vt:lpstr>
      <vt:lpstr>PowerPoint Presentation</vt:lpstr>
      <vt:lpstr>Sound Frequencies</vt:lpstr>
      <vt:lpstr>Sound Frequencies</vt:lpstr>
      <vt:lpstr>PowerPoint Presentation</vt:lpstr>
      <vt:lpstr>PowerPoint Presentation</vt:lpstr>
      <vt:lpstr>PowerPoint Presentation</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lpstr>Sound Frequencies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God on the Pathways of Relationship and Responsibility</dc:title>
  <dc:creator>Mike Parsons</dc:creator>
  <cp:lastModifiedBy>Michael Parsons</cp:lastModifiedBy>
  <cp:revision>200</cp:revision>
  <dcterms:created xsi:type="dcterms:W3CDTF">2014-06-12T11:14:41Z</dcterms:created>
  <dcterms:modified xsi:type="dcterms:W3CDTF">2018-09-16T09:11:06Z</dcterms:modified>
</cp:coreProperties>
</file>